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9144000" cy="6858000" type="screen4x3"/>
  <p:notesSz cx="6735763" cy="98694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3" autoAdjust="0"/>
    <p:restoredTop sz="94660"/>
  </p:normalViewPr>
  <p:slideViewPr>
    <p:cSldViewPr>
      <p:cViewPr>
        <p:scale>
          <a:sx n="66" d="100"/>
          <a:sy n="66" d="100"/>
        </p:scale>
        <p:origin x="-152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09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BDCF09-9D4A-4225-8905-1D3831BD548D}" type="datetimeFigureOut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4653C3-A679-4C64-A511-1917D49E8E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E26A46-4449-4CDA-86CA-68350E8E1CC7}" type="datetimeFigureOut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DC16B3-7467-47F7-B482-18E20300C0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8B0F-66A5-417A-B477-9CC8F132FE3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229C-6618-44E8-9A22-FAB2B903326D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FBF27-F4F5-4CBC-A8A3-E665F7DBC8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84FD5-E7E9-483A-AA0D-C59D85E3284E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0E95-F7CA-45E2-8F95-2493BF0052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92D52-0A94-40B5-A0A1-3828479AB48F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B3C89-A3EF-40E8-A30D-FA412112D4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E4CF3-262A-4797-83B0-F5D4D45E776C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CBE8-101A-4FEF-AC57-F0B9929381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9771-1586-4531-A03D-165E199DDC7F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2209-DDD9-445A-A029-4B53648F70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1C1E-C837-4F0F-A90E-217FC9CB0D94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B5CA8-A870-4D01-AC03-17CD60EF01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E54E-07EB-4EE0-A67E-0087B8DC8D4D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B93D-B0B4-4B92-8418-377A73238F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DDCF3-10B5-4C4D-9644-5D3FD600C9B1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588F2-061D-4CAB-ADC5-9EDB850E2D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4DE1C-59F2-4A02-88A1-279987F8F294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55D7C-0A47-47D6-98FE-F8E324149A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336A6-ADBA-40F1-AA84-68049B8D98DA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9A72-9E43-456C-A665-91C696F333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434C2-4252-4FFF-99BE-E4C805D3E9D9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82CB-C346-4211-998F-6BDBD529A3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5C50C9-09A1-4848-9E6A-C6A7EA709F5C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BED244-788D-48D5-974A-16A5D29529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 spd="med"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black">
          <a:xfrm>
            <a:off x="357188" y="44624"/>
            <a:ext cx="8215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ar-TN" sz="7200" b="1" dirty="0">
              <a:solidFill>
                <a:srgbClr val="002060"/>
              </a:solidFill>
            </a:endParaRPr>
          </a:p>
          <a:p>
            <a:pPr algn="ctr"/>
            <a:r>
              <a:rPr lang="ar-TN" sz="7200" b="1" dirty="0" smtClean="0">
                <a:solidFill>
                  <a:srgbClr val="002060"/>
                </a:solidFill>
              </a:rPr>
              <a:t>مرسوم عدد </a:t>
            </a:r>
            <a:r>
              <a:rPr lang="ar-TN" sz="7200" b="1" dirty="0" smtClean="0">
                <a:solidFill>
                  <a:srgbClr val="FF0000"/>
                </a:solidFill>
              </a:rPr>
              <a:t>88</a:t>
            </a:r>
            <a:r>
              <a:rPr lang="ar-TN" sz="7200" b="1" dirty="0" smtClean="0">
                <a:solidFill>
                  <a:srgbClr val="002060"/>
                </a:solidFill>
              </a:rPr>
              <a:t> لسنة </a:t>
            </a:r>
            <a:r>
              <a:rPr lang="ar-TN" sz="7200" b="1" dirty="0" smtClean="0">
                <a:solidFill>
                  <a:srgbClr val="FF0000"/>
                </a:solidFill>
              </a:rPr>
              <a:t>2011</a:t>
            </a:r>
            <a:r>
              <a:rPr lang="ar-TN" sz="7200" b="1" dirty="0" smtClean="0">
                <a:solidFill>
                  <a:srgbClr val="002060"/>
                </a:solidFill>
              </a:rPr>
              <a:t> المؤرخ في </a:t>
            </a:r>
            <a:r>
              <a:rPr lang="ar-TN" sz="7200" b="1" dirty="0" smtClean="0">
                <a:solidFill>
                  <a:srgbClr val="FF0000"/>
                </a:solidFill>
              </a:rPr>
              <a:t>24 سبتمبر 2011</a:t>
            </a:r>
            <a:r>
              <a:rPr lang="ar-TN" sz="7200" b="1" dirty="0" smtClean="0">
                <a:solidFill>
                  <a:srgbClr val="002060"/>
                </a:solidFill>
              </a:rPr>
              <a:t> يتعلق بتنظيم الجمعيات</a:t>
            </a:r>
            <a:endParaRPr lang="ar-TN" sz="72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1760" y="332656"/>
            <a:ext cx="45365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T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إعداد السيد: صالح الذهيبي</a:t>
            </a:r>
            <a:endParaRPr lang="fr-F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5D7C-0A47-47D6-98FE-F8E324149AD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grpSp>
        <p:nvGrpSpPr>
          <p:cNvPr id="3" name="Groupe 9"/>
          <p:cNvGrpSpPr/>
          <p:nvPr/>
        </p:nvGrpSpPr>
        <p:grpSpPr>
          <a:xfrm>
            <a:off x="1043608" y="260648"/>
            <a:ext cx="7908171" cy="720080"/>
            <a:chOff x="-6244834" y="4033"/>
            <a:chExt cx="14626851" cy="1004754"/>
          </a:xfrm>
          <a:solidFill>
            <a:srgbClr val="00B0F0"/>
          </a:solidFill>
        </p:grpSpPr>
        <p:sp>
          <p:nvSpPr>
            <p:cNvPr id="4" name="Rectangle à coins arrondis 3"/>
            <p:cNvSpPr/>
            <p:nvPr/>
          </p:nvSpPr>
          <p:spPr>
            <a:xfrm>
              <a:off x="-6244834" y="4033"/>
              <a:ext cx="14626851" cy="10047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-5864040" y="53081"/>
              <a:ext cx="14197012" cy="90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just" defTabSz="17780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ar-TN" altLang="zh-CN" sz="3600" b="1" dirty="0" smtClean="0">
                  <a:solidFill>
                    <a:schemeClr val="bg1"/>
                  </a:solidFill>
                </a:rPr>
                <a:t>كل جمعية تتجاوز مواردها السنوية مائة ألف دينار</a:t>
              </a:r>
              <a:endParaRPr lang="fr-FR" sz="3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" name="Connecteur droit avec flèche 5"/>
          <p:cNvCxnSpPr/>
          <p:nvPr/>
        </p:nvCxnSpPr>
        <p:spPr>
          <a:xfrm>
            <a:off x="4860032" y="980728"/>
            <a:ext cx="0" cy="504056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rganigramme : Alternative 10"/>
          <p:cNvSpPr/>
          <p:nvPr/>
        </p:nvSpPr>
        <p:spPr>
          <a:xfrm>
            <a:off x="3059832" y="1484784"/>
            <a:ext cx="3652441" cy="720080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تعيين مراقبا حسابات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364088" y="2204864"/>
            <a:ext cx="144016" cy="43204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4355976" y="2204864"/>
            <a:ext cx="144016" cy="43204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rganigramme : Alternative 21"/>
          <p:cNvSpPr/>
          <p:nvPr/>
        </p:nvSpPr>
        <p:spPr>
          <a:xfrm>
            <a:off x="4788024" y="2636912"/>
            <a:ext cx="3744416" cy="57606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800" b="1" dirty="0" smtClean="0"/>
              <a:t>هيئة الخبراء المحاسبين</a:t>
            </a:r>
            <a:endParaRPr lang="fr-FR" sz="2800" b="1" dirty="0"/>
          </a:p>
        </p:txBody>
      </p:sp>
      <p:sp>
        <p:nvSpPr>
          <p:cNvPr id="23" name="Organigramme : Alternative 22"/>
          <p:cNvSpPr/>
          <p:nvPr/>
        </p:nvSpPr>
        <p:spPr>
          <a:xfrm>
            <a:off x="1619672" y="2636912"/>
            <a:ext cx="3076377" cy="57606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800" b="1" dirty="0" smtClean="0"/>
              <a:t>مجمع المحاسبين</a:t>
            </a:r>
            <a:endParaRPr lang="fr-FR" sz="2800" b="1" dirty="0"/>
          </a:p>
        </p:txBody>
      </p:sp>
      <p:grpSp>
        <p:nvGrpSpPr>
          <p:cNvPr id="28" name="Groupe 9"/>
          <p:cNvGrpSpPr/>
          <p:nvPr/>
        </p:nvGrpSpPr>
        <p:grpSpPr>
          <a:xfrm>
            <a:off x="1043608" y="3356992"/>
            <a:ext cx="7908171" cy="720080"/>
            <a:chOff x="-6244834" y="4033"/>
            <a:chExt cx="14626851" cy="1004754"/>
          </a:xfrm>
          <a:solidFill>
            <a:srgbClr val="00B0F0"/>
          </a:solidFill>
        </p:grpSpPr>
        <p:sp>
          <p:nvSpPr>
            <p:cNvPr id="29" name="Rectangle à coins arrondis 28"/>
            <p:cNvSpPr/>
            <p:nvPr/>
          </p:nvSpPr>
          <p:spPr>
            <a:xfrm>
              <a:off x="-6244834" y="4033"/>
              <a:ext cx="14626851" cy="10047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-5864040" y="53081"/>
              <a:ext cx="14197012" cy="90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just" defTabSz="17780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ar-TN" altLang="zh-CN" sz="3600" b="1" dirty="0" smtClean="0">
                  <a:solidFill>
                    <a:schemeClr val="bg1"/>
                  </a:solidFill>
                </a:rPr>
                <a:t>كل جمعية تتجاوز مواردها السنوية مليون دينار</a:t>
              </a:r>
              <a:endParaRPr lang="fr-FR" sz="3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" name="Connecteur droit avec flèche 30"/>
          <p:cNvCxnSpPr/>
          <p:nvPr/>
        </p:nvCxnSpPr>
        <p:spPr>
          <a:xfrm>
            <a:off x="4932040" y="4077072"/>
            <a:ext cx="0" cy="504056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rganigramme : Alternative 31"/>
          <p:cNvSpPr/>
          <p:nvPr/>
        </p:nvSpPr>
        <p:spPr>
          <a:xfrm>
            <a:off x="3059832" y="4581128"/>
            <a:ext cx="3652441" cy="720080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تعيين مراقب حسابات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cxnSp>
        <p:nvCxnSpPr>
          <p:cNvPr id="33" name="Connecteur droit avec flèche 32"/>
          <p:cNvCxnSpPr>
            <a:stCxn id="32" idx="1"/>
          </p:cNvCxnSpPr>
          <p:nvPr/>
        </p:nvCxnSpPr>
        <p:spPr>
          <a:xfrm flipH="1">
            <a:off x="2123728" y="4941168"/>
            <a:ext cx="936104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rganigramme : Alternative 33"/>
          <p:cNvSpPr/>
          <p:nvPr/>
        </p:nvSpPr>
        <p:spPr>
          <a:xfrm>
            <a:off x="0" y="4221088"/>
            <a:ext cx="2088232" cy="129614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800" b="1" dirty="0" smtClean="0"/>
              <a:t>هيئة الخبراء المحاسبين</a:t>
            </a:r>
            <a:endParaRPr lang="fr-FR" sz="2800" b="1" dirty="0"/>
          </a:p>
        </p:txBody>
      </p:sp>
      <p:sp>
        <p:nvSpPr>
          <p:cNvPr id="40" name="Organigramme : Alternative 39"/>
          <p:cNvSpPr/>
          <p:nvPr/>
        </p:nvSpPr>
        <p:spPr>
          <a:xfrm>
            <a:off x="1259632" y="5589240"/>
            <a:ext cx="7560840" cy="1196752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defRPr/>
            </a:pPr>
            <a:r>
              <a:rPr lang="ar-TN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تعين الجلسة العامة العادية للجمعية مراقب أو مراقبي الحسابات لمدة 3 سنوات غير قابلة للتجديد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3" grpId="0" animBg="1"/>
      <p:bldP spid="32" grpId="0" animBg="1"/>
      <p:bldP spid="34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5D7C-0A47-47D6-98FE-F8E324149AD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3" name="Organigramme : Alternative 2"/>
          <p:cNvSpPr/>
          <p:nvPr/>
        </p:nvSpPr>
        <p:spPr>
          <a:xfrm>
            <a:off x="1259632" y="332656"/>
            <a:ext cx="7468865" cy="115212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defRPr/>
            </a:pPr>
            <a:r>
              <a:rPr lang="ar-TN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يرفع مراقب الحسابات تقريره إلى الكاتب العام للحكومة و إلى رئيس الهيئة المديرة للجمعية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4" name="Organigramme : Alternative 3"/>
          <p:cNvSpPr/>
          <p:nvPr/>
        </p:nvSpPr>
        <p:spPr>
          <a:xfrm>
            <a:off x="1259632" y="1628800"/>
            <a:ext cx="7468865" cy="223224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defRPr/>
            </a:pPr>
            <a:r>
              <a:rPr lang="ar-TN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تنشر الجمعية قوائمها المالية مرفقة بتقرير مراقب الحسابات بإحدى وسائل الإعلام المكتوبة وبالموقع الالكتروني للجمعية إن وجد وفي ظرف شهر من تاريخ المصادقة على هذه القوائم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5" name="Organigramme : Alternative 4"/>
          <p:cNvSpPr/>
          <p:nvPr/>
        </p:nvSpPr>
        <p:spPr>
          <a:xfrm>
            <a:off x="1259632" y="4005064"/>
            <a:ext cx="7468865" cy="1656184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defRPr/>
            </a:pPr>
            <a:r>
              <a:rPr lang="ar-TN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تقدم كل جمعية تستفيد من المال العمومي تقريرا سنويا يشمل وصفا مفصلا لمصادر تمويلها ونفقاتها إلى دائرة المحاسبات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9"/>
          <p:cNvGrpSpPr/>
          <p:nvPr/>
        </p:nvGrpSpPr>
        <p:grpSpPr>
          <a:xfrm>
            <a:off x="2267744" y="44624"/>
            <a:ext cx="6684035" cy="1004754"/>
            <a:chOff x="-6244834" y="4033"/>
            <a:chExt cx="14626851" cy="1004754"/>
          </a:xfrm>
          <a:solidFill>
            <a:srgbClr val="00B0F0"/>
          </a:solidFill>
        </p:grpSpPr>
        <p:sp>
          <p:nvSpPr>
            <p:cNvPr id="4" name="Rectangle à coins arrondis 3"/>
            <p:cNvSpPr/>
            <p:nvPr/>
          </p:nvSpPr>
          <p:spPr>
            <a:xfrm>
              <a:off x="-6244834" y="4033"/>
              <a:ext cx="14626851" cy="10047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-5864040" y="53081"/>
              <a:ext cx="14197012" cy="90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just" defTabSz="17780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ar-TN" altLang="zh-CN" sz="6000" b="1" dirty="0" smtClean="0">
                  <a:solidFill>
                    <a:schemeClr val="bg1"/>
                  </a:solidFill>
                </a:rPr>
                <a:t>أحكام انتقالية وختامية</a:t>
              </a:r>
              <a:endParaRPr lang="fr-FR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12</a:t>
            </a:fld>
            <a:endParaRPr lang="fr-FR" sz="32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251520" y="1196752"/>
            <a:ext cx="8784976" cy="208823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ألغي القانون 154 المؤرخ في 7 نوفمبر 1959 المتعلق بالجمعيات والقانون الأساسي عدد 80 المؤرخ في 26 </a:t>
            </a:r>
            <a:r>
              <a:rPr lang="ar-TN" sz="3200" b="1" dirty="0" err="1" smtClean="0"/>
              <a:t>جويلية</a:t>
            </a:r>
            <a:r>
              <a:rPr lang="ar-TN" sz="3200" b="1" dirty="0" smtClean="0"/>
              <a:t> 1993 المتعلق بانتصاب المنظمات غير الحكومية بالبلاد التونسية</a:t>
            </a:r>
            <a:endParaRPr lang="fr-FR" sz="3200" b="1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179512" y="3717032"/>
            <a:ext cx="8856984" cy="288032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لا تنطبق الأحكام المتعلقة بالتأسيس على الجمعيات المتواجدة بالبلاد التونسية بصفة قانونية.</a:t>
            </a:r>
          </a:p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يتعين عليها الامتثال لأحكام هذا المرسوم في أجل سنة بداية من تاريخ دخول هذا المرسوم حيز التنفيذ </a:t>
            </a:r>
            <a:endParaRPr lang="fr-FR" sz="32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9"/>
          <p:cNvGrpSpPr/>
          <p:nvPr/>
        </p:nvGrpSpPr>
        <p:grpSpPr>
          <a:xfrm>
            <a:off x="395536" y="44624"/>
            <a:ext cx="8556243" cy="1004754"/>
            <a:chOff x="-6244834" y="4033"/>
            <a:chExt cx="14626851" cy="1004754"/>
          </a:xfrm>
          <a:solidFill>
            <a:srgbClr val="00B0F0"/>
          </a:solidFill>
        </p:grpSpPr>
        <p:sp>
          <p:nvSpPr>
            <p:cNvPr id="4" name="Rectangle à coins arrondis 3"/>
            <p:cNvSpPr/>
            <p:nvPr/>
          </p:nvSpPr>
          <p:spPr>
            <a:xfrm>
              <a:off x="-6244834" y="4033"/>
              <a:ext cx="14626851" cy="10047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-5864040" y="53081"/>
              <a:ext cx="14197012" cy="90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just" defTabSz="17780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ar-TN" altLang="zh-CN" sz="4800" b="1" dirty="0" err="1" smtClean="0">
                  <a:solidFill>
                    <a:schemeClr val="bg1"/>
                  </a:solidFill>
                </a:rPr>
                <a:t>التكوين </a:t>
              </a:r>
              <a:r>
                <a:rPr lang="ar-TN" altLang="zh-CN" sz="4800" b="1" dirty="0" smtClean="0">
                  <a:solidFill>
                    <a:schemeClr val="bg1"/>
                  </a:solidFill>
                </a:rPr>
                <a:t>: </a:t>
              </a:r>
              <a:r>
                <a:rPr lang="ar-TN" altLang="zh-CN" sz="6000" b="1" dirty="0" smtClean="0">
                  <a:solidFill>
                    <a:schemeClr val="bg1"/>
                  </a:solidFill>
                </a:rPr>
                <a:t>حر</a:t>
              </a:r>
              <a:endParaRPr lang="fr-FR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2</a:t>
            </a:fld>
            <a:endParaRPr lang="fr-FR" sz="32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6156176" y="1988840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4800" b="1" dirty="0" smtClean="0"/>
              <a:t>العنف </a:t>
            </a:r>
            <a:endParaRPr lang="fr-FR" sz="4800" b="1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3203848" y="1988840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4800" b="1" dirty="0" smtClean="0"/>
              <a:t>الكراهية</a:t>
            </a:r>
            <a:endParaRPr lang="fr-FR" sz="4800" b="1" dirty="0"/>
          </a:p>
        </p:txBody>
      </p:sp>
      <p:sp>
        <p:nvSpPr>
          <p:cNvPr id="10" name="Organigramme : Alternative 9"/>
          <p:cNvSpPr/>
          <p:nvPr/>
        </p:nvSpPr>
        <p:spPr>
          <a:xfrm>
            <a:off x="323528" y="1988840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4800" b="1" dirty="0" smtClean="0"/>
              <a:t>التعصب</a:t>
            </a:r>
            <a:endParaRPr lang="fr-FR" sz="4800" b="1" dirty="0"/>
          </a:p>
        </p:txBody>
      </p:sp>
      <p:sp>
        <p:nvSpPr>
          <p:cNvPr id="11" name="Organigramme : Alternative 10"/>
          <p:cNvSpPr/>
          <p:nvPr/>
        </p:nvSpPr>
        <p:spPr>
          <a:xfrm>
            <a:off x="6104135" y="3645024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4800" b="1" dirty="0" smtClean="0"/>
              <a:t>التمييز</a:t>
            </a:r>
            <a:endParaRPr lang="fr-FR" sz="4800" b="1" dirty="0"/>
          </a:p>
        </p:txBody>
      </p:sp>
      <p:cxnSp>
        <p:nvCxnSpPr>
          <p:cNvPr id="13" name="Connecteur droit 12"/>
          <p:cNvCxnSpPr>
            <a:stCxn id="11" idx="1"/>
          </p:cNvCxnSpPr>
          <p:nvPr/>
        </p:nvCxnSpPr>
        <p:spPr>
          <a:xfrm flipH="1">
            <a:off x="5220072" y="4005064"/>
            <a:ext cx="8840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220072" y="3212976"/>
            <a:ext cx="0" cy="15841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4283968" y="3212976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4283968" y="4005064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4283968" y="4797152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rganigramme : Alternative 21"/>
          <p:cNvSpPr/>
          <p:nvPr/>
        </p:nvSpPr>
        <p:spPr>
          <a:xfrm>
            <a:off x="1239666" y="2780928"/>
            <a:ext cx="30243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على أسس دينية</a:t>
            </a:r>
            <a:endParaRPr lang="fr-FR" sz="3600" b="1" dirty="0"/>
          </a:p>
        </p:txBody>
      </p:sp>
      <p:sp>
        <p:nvSpPr>
          <p:cNvPr id="23" name="Organigramme : Alternative 22"/>
          <p:cNvSpPr/>
          <p:nvPr/>
        </p:nvSpPr>
        <p:spPr>
          <a:xfrm>
            <a:off x="1259633" y="3717032"/>
            <a:ext cx="30243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على أسس جنسية</a:t>
            </a:r>
            <a:endParaRPr lang="fr-FR" sz="3600" b="1" dirty="0"/>
          </a:p>
        </p:txBody>
      </p:sp>
      <p:sp>
        <p:nvSpPr>
          <p:cNvPr id="24" name="Organigramme : Alternative 23"/>
          <p:cNvSpPr/>
          <p:nvPr/>
        </p:nvSpPr>
        <p:spPr>
          <a:xfrm>
            <a:off x="1259633" y="4581128"/>
            <a:ext cx="30243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على أسس </a:t>
            </a:r>
            <a:r>
              <a:rPr lang="ar-TN" sz="3600" b="1" dirty="0" err="1" smtClean="0"/>
              <a:t>جهوية</a:t>
            </a:r>
            <a:r>
              <a:rPr lang="ar-TN" sz="3600" b="1" dirty="0" smtClean="0"/>
              <a:t> </a:t>
            </a:r>
            <a:endParaRPr lang="fr-FR" sz="3600" b="1" dirty="0"/>
          </a:p>
        </p:txBody>
      </p:sp>
      <p:sp>
        <p:nvSpPr>
          <p:cNvPr id="25" name="Organigramme : Alternative 24"/>
          <p:cNvSpPr/>
          <p:nvPr/>
        </p:nvSpPr>
        <p:spPr>
          <a:xfrm>
            <a:off x="2123728" y="1124744"/>
            <a:ext cx="6748785" cy="79208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defRPr/>
            </a:pPr>
            <a:r>
              <a:rPr lang="ar-TN" altLang="zh-CN" sz="4800" b="1" dirty="0" smtClean="0">
                <a:solidFill>
                  <a:schemeClr val="bg1"/>
                </a:solidFill>
              </a:rPr>
              <a:t>يحجر على </a:t>
            </a:r>
            <a:r>
              <a:rPr lang="ar-TN" altLang="zh-CN" sz="4800" b="1" dirty="0" err="1" smtClean="0">
                <a:solidFill>
                  <a:schemeClr val="bg1"/>
                </a:solidFill>
              </a:rPr>
              <a:t>الجمعيات :</a:t>
            </a:r>
            <a:endParaRPr lang="fr-FR" sz="48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26" name="Organigramme : Alternative 25"/>
          <p:cNvSpPr/>
          <p:nvPr/>
        </p:nvSpPr>
        <p:spPr>
          <a:xfrm>
            <a:off x="6300192" y="5517232"/>
            <a:ext cx="2843808" cy="115212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4000" b="1" dirty="0" smtClean="0"/>
              <a:t>توزيع الأموال على أعضائها</a:t>
            </a:r>
            <a:endParaRPr lang="fr-FR" sz="4000" b="1" dirty="0"/>
          </a:p>
        </p:txBody>
      </p:sp>
      <p:sp>
        <p:nvSpPr>
          <p:cNvPr id="27" name="Organigramme : Alternative 26"/>
          <p:cNvSpPr/>
          <p:nvPr/>
        </p:nvSpPr>
        <p:spPr>
          <a:xfrm>
            <a:off x="3419872" y="5589240"/>
            <a:ext cx="2520280" cy="115212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4000" b="1" dirty="0" smtClean="0"/>
              <a:t>المنفعة الشخصية</a:t>
            </a:r>
            <a:endParaRPr lang="fr-FR" sz="4000" b="1" dirty="0"/>
          </a:p>
        </p:txBody>
      </p:sp>
      <p:sp>
        <p:nvSpPr>
          <p:cNvPr id="28" name="Organigramme : Alternative 27"/>
          <p:cNvSpPr/>
          <p:nvPr/>
        </p:nvSpPr>
        <p:spPr>
          <a:xfrm>
            <a:off x="1" y="5517232"/>
            <a:ext cx="2771800" cy="115212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4000" b="1" dirty="0" smtClean="0"/>
              <a:t>التهرب الضريبي</a:t>
            </a:r>
            <a:endParaRPr lang="fr-FR" sz="4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9"/>
          <p:cNvGrpSpPr/>
          <p:nvPr/>
        </p:nvGrpSpPr>
        <p:grpSpPr>
          <a:xfrm>
            <a:off x="1547665" y="260648"/>
            <a:ext cx="7404114" cy="1004754"/>
            <a:chOff x="-6244834" y="4033"/>
            <a:chExt cx="14626851" cy="1004754"/>
          </a:xfrm>
          <a:solidFill>
            <a:srgbClr val="00B0F0"/>
          </a:solidFill>
        </p:grpSpPr>
        <p:sp>
          <p:nvSpPr>
            <p:cNvPr id="4" name="Rectangle à coins arrondis 3"/>
            <p:cNvSpPr/>
            <p:nvPr/>
          </p:nvSpPr>
          <p:spPr>
            <a:xfrm>
              <a:off x="-6244834" y="4033"/>
              <a:ext cx="14626851" cy="10047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-5864040" y="53081"/>
              <a:ext cx="14197012" cy="90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just" defTabSz="17780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ar-TN" altLang="zh-CN" sz="6000" b="1" dirty="0" smtClean="0">
                  <a:solidFill>
                    <a:schemeClr val="bg1"/>
                  </a:solidFill>
                </a:rPr>
                <a:t>تأسيس الجمعيات وتسييرها</a:t>
              </a:r>
              <a:endParaRPr lang="fr-FR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3</a:t>
            </a:fld>
            <a:endParaRPr lang="fr-FR" sz="32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2123728" y="1772816"/>
            <a:ext cx="6748785" cy="136815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يشترط في الشخص الطبيعي المؤسس أن لا يقل عمره عن 16 سنة</a:t>
            </a:r>
            <a:endParaRPr lang="fr-FR" sz="3200" b="1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2123728" y="3356992"/>
            <a:ext cx="6748785" cy="136815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لا يمكن أن يكون مؤسسو ومسيرو الجمعية ممن يضطلعون بمسؤوليات ضمن الهياكل المركزية المسيرة للأحزاب</a:t>
            </a:r>
            <a:endParaRPr lang="fr-FR" sz="3200" b="1" dirty="0"/>
          </a:p>
        </p:txBody>
      </p:sp>
      <p:sp>
        <p:nvSpPr>
          <p:cNvPr id="10" name="Organigramme : Alternative 9"/>
          <p:cNvSpPr/>
          <p:nvPr/>
        </p:nvSpPr>
        <p:spPr>
          <a:xfrm>
            <a:off x="2142661" y="5157192"/>
            <a:ext cx="6677812" cy="136815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يخضع تأسيس الجمعيات إلى نظام التصريح</a:t>
            </a:r>
            <a:endParaRPr lang="fr-FR" sz="32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4</a:t>
            </a:fld>
            <a:endParaRPr lang="fr-FR" sz="32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2123728" y="116632"/>
            <a:ext cx="6748785" cy="165618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يعلم مسيرو الجمعية الكاتب العام للحكومة عن طريق مكتوب مضمون الوصول مع الإعلام بالبلوغ بكل تنقيح أدخل على نظامها الأساسي</a:t>
            </a:r>
            <a:endParaRPr lang="fr-FR" sz="3200" b="1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2051720" y="2492896"/>
            <a:ext cx="6748785" cy="136815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يشترط في عضو الجمعية أن يكون قد بلغ 13 سنة من عمره</a:t>
            </a:r>
            <a:endParaRPr lang="fr-FR" sz="3200" b="1" dirty="0"/>
          </a:p>
        </p:txBody>
      </p:sp>
      <p:sp>
        <p:nvSpPr>
          <p:cNvPr id="10" name="Organigramme : Alternative 9"/>
          <p:cNvSpPr/>
          <p:nvPr/>
        </p:nvSpPr>
        <p:spPr>
          <a:xfrm>
            <a:off x="2142661" y="4437112"/>
            <a:ext cx="6677812" cy="208823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لا يجوز مشاركة أعضاء أو أجراء الجمعية في إعداد أو اتخاذ قرارات من شأنها أن تؤدي إلى تعارض بين مصالحهم الشخصية أو الوظيفية ومصالح الجمعية</a:t>
            </a:r>
            <a:endParaRPr lang="fr-FR" sz="32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9"/>
          <p:cNvGrpSpPr/>
          <p:nvPr/>
        </p:nvGrpSpPr>
        <p:grpSpPr>
          <a:xfrm>
            <a:off x="1475656" y="260648"/>
            <a:ext cx="7476123" cy="1004754"/>
            <a:chOff x="-6244834" y="4033"/>
            <a:chExt cx="14626851" cy="1004754"/>
          </a:xfrm>
          <a:solidFill>
            <a:srgbClr val="00B0F0"/>
          </a:solidFill>
        </p:grpSpPr>
        <p:sp>
          <p:nvSpPr>
            <p:cNvPr id="4" name="Rectangle à coins arrondis 3"/>
            <p:cNvSpPr/>
            <p:nvPr/>
          </p:nvSpPr>
          <p:spPr>
            <a:xfrm>
              <a:off x="-6244834" y="4033"/>
              <a:ext cx="14626851" cy="10047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-5864040" y="53081"/>
              <a:ext cx="14197012" cy="90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just" defTabSz="17780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ar-TN" altLang="zh-CN" sz="6000" b="1" dirty="0" smtClean="0">
                  <a:solidFill>
                    <a:schemeClr val="bg1"/>
                  </a:solidFill>
                </a:rPr>
                <a:t>شبكة </a:t>
              </a:r>
              <a:r>
                <a:rPr lang="ar-TN" altLang="zh-CN" sz="6000" b="1" dirty="0" err="1" smtClean="0">
                  <a:solidFill>
                    <a:schemeClr val="bg1"/>
                  </a:solidFill>
                </a:rPr>
                <a:t>الجمعيات </a:t>
              </a:r>
              <a:r>
                <a:rPr lang="ar-TN" altLang="zh-CN" sz="6000" b="1" dirty="0" smtClean="0">
                  <a:solidFill>
                    <a:schemeClr val="bg1"/>
                  </a:solidFill>
                </a:rPr>
                <a:t>: الفصل 26</a:t>
              </a:r>
              <a:endParaRPr lang="fr-FR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5</a:t>
            </a:fld>
            <a:endParaRPr lang="fr-FR" sz="32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3347864" y="1412776"/>
            <a:ext cx="5688632" cy="108012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لأي جمعيتين أو أكثر تأسيس شبكة جمعيات</a:t>
            </a:r>
            <a:endParaRPr lang="fr-FR" sz="3200" b="1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3419872" y="2780928"/>
            <a:ext cx="5616624" cy="1944216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يرسل من يمثل الشبكة إلى الكاتب العام للحكومة عن طريق مكتوب مضمون الوصول مع الإعلام بالبلوغ </a:t>
            </a:r>
            <a:r>
              <a:rPr lang="ar-TN" sz="3200" b="1" dirty="0" err="1" smtClean="0"/>
              <a:t>يتضمن :</a:t>
            </a:r>
            <a:endParaRPr lang="fr-FR" sz="3200" b="1" dirty="0"/>
          </a:p>
        </p:txBody>
      </p:sp>
      <p:sp>
        <p:nvSpPr>
          <p:cNvPr id="10" name="Organigramme : Alternative 9"/>
          <p:cNvSpPr/>
          <p:nvPr/>
        </p:nvSpPr>
        <p:spPr>
          <a:xfrm>
            <a:off x="3347864" y="5373216"/>
            <a:ext cx="5688632" cy="136815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تخضع الشبكة في ما عدى أحكام هذا الباب لنفس  الوطنية نظام الجمعيات</a:t>
            </a:r>
            <a:endParaRPr lang="fr-FR" sz="3200" b="1" dirty="0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2575742" y="3140968"/>
            <a:ext cx="55609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2627784" y="3933056"/>
            <a:ext cx="55609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647750" y="4725144"/>
            <a:ext cx="48409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rganigramme : Alternative 14"/>
          <p:cNvSpPr/>
          <p:nvPr/>
        </p:nvSpPr>
        <p:spPr>
          <a:xfrm>
            <a:off x="107504" y="2492896"/>
            <a:ext cx="2592288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بيان التأسيس</a:t>
            </a:r>
            <a:endParaRPr lang="fr-FR" sz="3200" b="1" dirty="0"/>
          </a:p>
        </p:txBody>
      </p:sp>
      <p:sp>
        <p:nvSpPr>
          <p:cNvPr id="16" name="Organigramme : Alternative 15"/>
          <p:cNvSpPr/>
          <p:nvPr/>
        </p:nvSpPr>
        <p:spPr>
          <a:xfrm>
            <a:off x="127471" y="3429000"/>
            <a:ext cx="2592288" cy="93610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النظام الأساسي للشبكة</a:t>
            </a:r>
            <a:endParaRPr lang="fr-FR" sz="3200" b="1" dirty="0"/>
          </a:p>
        </p:txBody>
      </p:sp>
      <p:sp>
        <p:nvSpPr>
          <p:cNvPr id="17" name="Organigramme : Alternative 16"/>
          <p:cNvSpPr/>
          <p:nvPr/>
        </p:nvSpPr>
        <p:spPr>
          <a:xfrm>
            <a:off x="127471" y="4437112"/>
            <a:ext cx="2592288" cy="136815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نسخة من الإعلان بتكوين الجمعيات للشبكة</a:t>
            </a:r>
            <a:endParaRPr lang="fr-FR" sz="3200" b="1" dirty="0"/>
          </a:p>
        </p:txBody>
      </p:sp>
      <p:cxnSp>
        <p:nvCxnSpPr>
          <p:cNvPr id="38" name="Connecteur droit 37"/>
          <p:cNvCxnSpPr/>
          <p:nvPr/>
        </p:nvCxnSpPr>
        <p:spPr>
          <a:xfrm flipH="1">
            <a:off x="3059833" y="3933056"/>
            <a:ext cx="36003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131840" y="3140968"/>
            <a:ext cx="0" cy="15841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9"/>
          <p:cNvGrpSpPr/>
          <p:nvPr/>
        </p:nvGrpSpPr>
        <p:grpSpPr>
          <a:xfrm>
            <a:off x="2267744" y="260648"/>
            <a:ext cx="6684035" cy="1004754"/>
            <a:chOff x="-6244834" y="4033"/>
            <a:chExt cx="14626851" cy="1004754"/>
          </a:xfrm>
          <a:solidFill>
            <a:srgbClr val="00B0F0"/>
          </a:solidFill>
        </p:grpSpPr>
        <p:sp>
          <p:nvSpPr>
            <p:cNvPr id="4" name="Rectangle à coins arrondis 3"/>
            <p:cNvSpPr/>
            <p:nvPr/>
          </p:nvSpPr>
          <p:spPr>
            <a:xfrm>
              <a:off x="-6244834" y="4033"/>
              <a:ext cx="14626851" cy="10047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-5864040" y="53081"/>
              <a:ext cx="14197012" cy="90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just" defTabSz="17780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ar-TN" altLang="zh-CN" sz="6000" b="1" dirty="0" smtClean="0">
                  <a:solidFill>
                    <a:schemeClr val="bg1"/>
                  </a:solidFill>
                </a:rPr>
                <a:t>الدمج </a:t>
              </a:r>
              <a:r>
                <a:rPr lang="ar-TN" altLang="zh-CN" sz="6000" b="1" dirty="0" err="1" smtClean="0">
                  <a:solidFill>
                    <a:schemeClr val="bg1"/>
                  </a:solidFill>
                </a:rPr>
                <a:t>والحل </a:t>
              </a:r>
              <a:r>
                <a:rPr lang="ar-TN" altLang="zh-CN" sz="6000" b="1" dirty="0" smtClean="0">
                  <a:solidFill>
                    <a:schemeClr val="bg1"/>
                  </a:solidFill>
                </a:rPr>
                <a:t>: الفصل 32</a:t>
              </a:r>
              <a:endParaRPr lang="fr-FR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6</a:t>
            </a:fld>
            <a:endParaRPr lang="fr-FR" sz="32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2627784" y="1628800"/>
            <a:ext cx="6408712" cy="2304256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 للجمعيات ذات الأهداف المتماثلة أو  المتقاربة  أن تندمج مع بعضها وتكون جمعية واحدة وذلك وفقا للنظام الأساسي لكل منها</a:t>
            </a:r>
            <a:endParaRPr lang="fr-FR" sz="3200" b="1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2708907" y="4581128"/>
            <a:ext cx="6327589" cy="1944216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تخضع إجراءات الدمج وتأسيس الجمعية الجديدة لأحكام هذا المرسوم</a:t>
            </a:r>
            <a:endParaRPr lang="fr-FR" sz="32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9"/>
          <p:cNvGrpSpPr/>
          <p:nvPr/>
        </p:nvGrpSpPr>
        <p:grpSpPr>
          <a:xfrm>
            <a:off x="3851920" y="44624"/>
            <a:ext cx="5256584" cy="1004754"/>
            <a:chOff x="-6244834" y="4033"/>
            <a:chExt cx="14626851" cy="1004754"/>
          </a:xfrm>
          <a:solidFill>
            <a:srgbClr val="00B0F0"/>
          </a:solidFill>
        </p:grpSpPr>
        <p:sp>
          <p:nvSpPr>
            <p:cNvPr id="4" name="Rectangle à coins arrondis 3"/>
            <p:cNvSpPr/>
            <p:nvPr/>
          </p:nvSpPr>
          <p:spPr>
            <a:xfrm>
              <a:off x="-6244834" y="4033"/>
              <a:ext cx="14626851" cy="10047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-6079877" y="53081"/>
              <a:ext cx="14403147" cy="90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just" defTabSz="17780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ar-TN" altLang="zh-CN" sz="4400" b="1" dirty="0" smtClean="0">
                  <a:solidFill>
                    <a:schemeClr val="bg1"/>
                  </a:solidFill>
                </a:rPr>
                <a:t>الأحكام </a:t>
              </a:r>
              <a:r>
                <a:rPr lang="ar-TN" altLang="zh-CN" sz="4400" b="1" dirty="0" err="1" smtClean="0">
                  <a:solidFill>
                    <a:schemeClr val="bg1"/>
                  </a:solidFill>
                </a:rPr>
                <a:t>المالية </a:t>
              </a:r>
              <a:r>
                <a:rPr lang="ar-TN" altLang="zh-CN" sz="4400" b="1" dirty="0" smtClean="0">
                  <a:solidFill>
                    <a:schemeClr val="bg1"/>
                  </a:solidFill>
                </a:rPr>
                <a:t>: الفصل 34</a:t>
              </a:r>
              <a:endParaRPr lang="fr-FR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7</a:t>
            </a:fld>
            <a:endParaRPr lang="fr-FR" sz="32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1043608" y="1196752"/>
            <a:ext cx="7828905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اشتراكات الأعضاء </a:t>
            </a:r>
            <a:endParaRPr lang="fr-FR" sz="3600" b="1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72009" y="260648"/>
            <a:ext cx="3707903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defRPr/>
            </a:pPr>
            <a:r>
              <a:rPr lang="ar-TN" sz="3200" b="1" dirty="0" smtClean="0">
                <a:latin typeface="Lucida Sans" pitchFamily="34" charset="0"/>
                <a:cs typeface="Arial" charset="0"/>
              </a:rPr>
              <a:t>تتكون موارد الجمعية </a:t>
            </a:r>
            <a:r>
              <a:rPr lang="ar-TN" sz="3200" b="1" dirty="0" err="1" smtClean="0">
                <a:latin typeface="Lucida Sans" pitchFamily="34" charset="0"/>
                <a:cs typeface="Arial" charset="0"/>
              </a:rPr>
              <a:t>من :</a:t>
            </a:r>
            <a:endParaRPr lang="fr-FR" sz="3200" b="1" dirty="0">
              <a:latin typeface="Lucida Sans" pitchFamily="34" charset="0"/>
              <a:cs typeface="Arial" charset="0"/>
            </a:endParaRPr>
          </a:p>
        </p:txBody>
      </p:sp>
      <p:sp>
        <p:nvSpPr>
          <p:cNvPr id="25" name="Organigramme : Alternative 24"/>
          <p:cNvSpPr/>
          <p:nvPr/>
        </p:nvSpPr>
        <p:spPr>
          <a:xfrm>
            <a:off x="1043608" y="1988840"/>
            <a:ext cx="7828905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المساعدات العمومية</a:t>
            </a:r>
            <a:endParaRPr lang="fr-FR" sz="3600" b="1" dirty="0"/>
          </a:p>
        </p:txBody>
      </p:sp>
      <p:sp>
        <p:nvSpPr>
          <p:cNvPr id="26" name="Organigramme : Alternative 25"/>
          <p:cNvSpPr/>
          <p:nvPr/>
        </p:nvSpPr>
        <p:spPr>
          <a:xfrm>
            <a:off x="1043608" y="2780928"/>
            <a:ext cx="7828905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التبرعات والهبات والوصايا وطنية كانت أو أجنبية</a:t>
            </a:r>
            <a:endParaRPr lang="fr-FR" sz="3600" b="1" dirty="0"/>
          </a:p>
        </p:txBody>
      </p:sp>
      <p:sp>
        <p:nvSpPr>
          <p:cNvPr id="27" name="Organigramme : Alternative 26"/>
          <p:cNvSpPr/>
          <p:nvPr/>
        </p:nvSpPr>
        <p:spPr>
          <a:xfrm>
            <a:off x="1043608" y="3573016"/>
            <a:ext cx="7828905" cy="100811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العائدات الناتجة عن ممتلكات الجمعية ونشاطها ومشاريعها</a:t>
            </a:r>
            <a:endParaRPr lang="fr-FR" sz="3600" b="1" dirty="0"/>
          </a:p>
        </p:txBody>
      </p:sp>
      <p:sp>
        <p:nvSpPr>
          <p:cNvPr id="28" name="Organigramme : Alternative 27"/>
          <p:cNvSpPr/>
          <p:nvPr/>
        </p:nvSpPr>
        <p:spPr>
          <a:xfrm>
            <a:off x="1043608" y="4725144"/>
            <a:ext cx="7828905" cy="206084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الفصل </a:t>
            </a:r>
            <a:r>
              <a:rPr lang="ar-TN" sz="3600" b="1" dirty="0" err="1" smtClean="0"/>
              <a:t>35 </a:t>
            </a:r>
            <a:r>
              <a:rPr lang="ar-TN" sz="3600" b="1" dirty="0" smtClean="0"/>
              <a:t>: يحجر على الجمعيات قبول مساعدات أو تبرعات أو هبات صادرة عن دول لا تربطها بتونس علاقات </a:t>
            </a:r>
            <a:r>
              <a:rPr lang="ar-TN" sz="3600" b="1" dirty="0" err="1" smtClean="0"/>
              <a:t>ديبلوماسية</a:t>
            </a:r>
            <a:r>
              <a:rPr lang="ar-TN" sz="3600" b="1" dirty="0" smtClean="0"/>
              <a:t> أو عن منظمات تدافع عن مصالح وسياسات تلكم الدول</a:t>
            </a:r>
            <a:endParaRPr lang="fr-FR" sz="36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5D7C-0A47-47D6-98FE-F8E324149AD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pSp>
        <p:nvGrpSpPr>
          <p:cNvPr id="3" name="Groupe 9"/>
          <p:cNvGrpSpPr/>
          <p:nvPr/>
        </p:nvGrpSpPr>
        <p:grpSpPr>
          <a:xfrm>
            <a:off x="3419872" y="260648"/>
            <a:ext cx="5531907" cy="1004754"/>
            <a:chOff x="-6244834" y="4033"/>
            <a:chExt cx="14626851" cy="1004754"/>
          </a:xfrm>
          <a:solidFill>
            <a:srgbClr val="00B0F0"/>
          </a:solidFill>
        </p:grpSpPr>
        <p:sp>
          <p:nvSpPr>
            <p:cNvPr id="4" name="Rectangle à coins arrondis 3"/>
            <p:cNvSpPr/>
            <p:nvPr/>
          </p:nvSpPr>
          <p:spPr>
            <a:xfrm>
              <a:off x="-6244834" y="4033"/>
              <a:ext cx="14626851" cy="10047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-5864040" y="53081"/>
              <a:ext cx="14197012" cy="90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just" defTabSz="17780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ar-TN" altLang="zh-CN" sz="3600" b="1" dirty="0" smtClean="0">
                  <a:solidFill>
                    <a:schemeClr val="bg1"/>
                  </a:solidFill>
                </a:rPr>
                <a:t>السجلات و التثبت من الحسابات</a:t>
              </a:r>
              <a:endParaRPr lang="fr-FR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Organigramme : Alternative 5"/>
          <p:cNvSpPr/>
          <p:nvPr/>
        </p:nvSpPr>
        <p:spPr>
          <a:xfrm>
            <a:off x="5292080" y="1772816"/>
            <a:ext cx="3652441" cy="720080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defRPr/>
            </a:pPr>
            <a:r>
              <a:rPr lang="ar-TN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تمسك الجمعية محاسبة 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7" name="Organigramme : Alternative 6"/>
          <p:cNvSpPr/>
          <p:nvPr/>
        </p:nvSpPr>
        <p:spPr>
          <a:xfrm>
            <a:off x="5364088" y="3501008"/>
            <a:ext cx="3580433" cy="720080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defRPr/>
            </a:pPr>
            <a:r>
              <a:rPr lang="ar-TN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تمسك الجمعية و فروعها 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8" name="Organigramme : Alternative 7"/>
          <p:cNvSpPr/>
          <p:nvPr/>
        </p:nvSpPr>
        <p:spPr>
          <a:xfrm>
            <a:off x="539552" y="1628800"/>
            <a:ext cx="4608512" cy="108012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400" b="1" dirty="0" smtClean="0"/>
              <a:t>طبق النظام المحاسبي للمؤسسات: قانون عدد 112 لسنة 1996 المؤرخ في 30 ديسمبر 1996 المتعلق بنظام المحاسبة.</a:t>
            </a:r>
            <a:endParaRPr lang="fr-FR" sz="2400" b="1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2391793" y="3501008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سجل الأعضاء</a:t>
            </a:r>
            <a:endParaRPr lang="fr-FR" sz="3600" b="1" dirty="0"/>
          </a:p>
        </p:txBody>
      </p:sp>
      <p:sp>
        <p:nvSpPr>
          <p:cNvPr id="10" name="Organigramme : Alternative 9"/>
          <p:cNvSpPr/>
          <p:nvPr/>
        </p:nvSpPr>
        <p:spPr>
          <a:xfrm>
            <a:off x="2391793" y="4293096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سجل مداولات </a:t>
            </a:r>
            <a:endParaRPr lang="fr-FR" sz="3600" b="1" dirty="0"/>
          </a:p>
        </p:txBody>
      </p:sp>
      <p:sp>
        <p:nvSpPr>
          <p:cNvPr id="11" name="Organigramme : Alternative 10"/>
          <p:cNvSpPr/>
          <p:nvPr/>
        </p:nvSpPr>
        <p:spPr>
          <a:xfrm>
            <a:off x="2411760" y="5157192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سجل النشاطات</a:t>
            </a:r>
            <a:endParaRPr lang="fr-FR" sz="3600" b="1" dirty="0"/>
          </a:p>
        </p:txBody>
      </p:sp>
      <p:sp>
        <p:nvSpPr>
          <p:cNvPr id="12" name="Organigramme : Alternative 11"/>
          <p:cNvSpPr/>
          <p:nvPr/>
        </p:nvSpPr>
        <p:spPr>
          <a:xfrm>
            <a:off x="2411760" y="6021288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سجل المساعدات</a:t>
            </a:r>
            <a:endParaRPr lang="fr-FR" sz="36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5D7C-0A47-47D6-98FE-F8E324149AD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6" name="Organigramme : Alternative 5"/>
          <p:cNvSpPr/>
          <p:nvPr/>
        </p:nvSpPr>
        <p:spPr>
          <a:xfrm>
            <a:off x="6660232" y="476672"/>
            <a:ext cx="2304256" cy="259228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تنشر الجمعية</a:t>
            </a:r>
            <a:r>
              <a:rPr lang="fr-FR" sz="32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 </a:t>
            </a:r>
            <a:r>
              <a:rPr lang="ar-TN" sz="3200" b="1" dirty="0" smtClean="0">
                <a:latin typeface="Lucida Sans" pitchFamily="34" charset="0"/>
                <a:cs typeface="Arial" charset="0"/>
              </a:rPr>
              <a:t>في ظرف شهر من تاريخ قرار طلبها أو قبولها</a:t>
            </a:r>
            <a:endParaRPr lang="fr-FR" sz="3200" b="1" dirty="0" smtClean="0">
              <a:latin typeface="Lucida Sans" pitchFamily="34" charset="0"/>
              <a:cs typeface="Arial" charset="0"/>
            </a:endParaRPr>
          </a:p>
          <a:p>
            <a:pPr algn="ctr" rtl="1">
              <a:defRPr/>
            </a:pP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7" name="Organigramme : Alternative 6"/>
          <p:cNvSpPr/>
          <p:nvPr/>
        </p:nvSpPr>
        <p:spPr>
          <a:xfrm>
            <a:off x="3779912" y="476672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المساعدات</a:t>
            </a:r>
            <a:endParaRPr lang="fr-FR" sz="3600" b="1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3779912" y="1268760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التبرعات</a:t>
            </a:r>
            <a:endParaRPr lang="fr-FR" sz="3600" b="1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3799879" y="2132856"/>
            <a:ext cx="2716337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600" b="1" dirty="0" smtClean="0"/>
              <a:t>الهبات الأجنبية</a:t>
            </a:r>
            <a:endParaRPr lang="fr-FR" sz="3600" b="1" dirty="0"/>
          </a:p>
        </p:txBody>
      </p:sp>
      <p:sp>
        <p:nvSpPr>
          <p:cNvPr id="11" name="Accolade ouvrante 10"/>
          <p:cNvSpPr/>
          <p:nvPr/>
        </p:nvSpPr>
        <p:spPr>
          <a:xfrm>
            <a:off x="3059832" y="620688"/>
            <a:ext cx="504056" cy="2160240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Alternative 11"/>
          <p:cNvSpPr/>
          <p:nvPr/>
        </p:nvSpPr>
        <p:spPr>
          <a:xfrm>
            <a:off x="179512" y="692696"/>
            <a:ext cx="30243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800" b="1" dirty="0" smtClean="0"/>
              <a:t>وسائل الإعلام المكتوبة</a:t>
            </a:r>
            <a:endParaRPr lang="fr-FR" sz="2800" b="1" dirty="0"/>
          </a:p>
        </p:txBody>
      </p:sp>
      <p:sp>
        <p:nvSpPr>
          <p:cNvPr id="13" name="Organigramme : Alternative 12"/>
          <p:cNvSpPr/>
          <p:nvPr/>
        </p:nvSpPr>
        <p:spPr>
          <a:xfrm>
            <a:off x="179512" y="1916832"/>
            <a:ext cx="30243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800" b="1" dirty="0" smtClean="0"/>
              <a:t>الموقع الالكتروني</a:t>
            </a:r>
            <a:endParaRPr lang="fr-FR" sz="2800" b="1" dirty="0"/>
          </a:p>
        </p:txBody>
      </p:sp>
      <p:sp>
        <p:nvSpPr>
          <p:cNvPr id="15" name="Organigramme : Alternative 14"/>
          <p:cNvSpPr/>
          <p:nvPr/>
        </p:nvSpPr>
        <p:spPr>
          <a:xfrm>
            <a:off x="2699792" y="3861048"/>
            <a:ext cx="6120680" cy="1728192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defRPr/>
            </a:pPr>
            <a:r>
              <a:rPr lang="ar-TN" sz="36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تحتفظ الجمعية بوثائقها و سجلاتها المالية لمدة 10 سنوات</a:t>
            </a:r>
            <a:endParaRPr lang="fr-FR" sz="36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1056</TotalTime>
  <Words>531</Words>
  <Application>Microsoft Office PowerPoint</Application>
  <PresentationFormat>Affichage à l'écran (4:3)</PresentationFormat>
  <Paragraphs>88</Paragraphs>
  <Slides>12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HATEM</dc:creator>
  <cp:lastModifiedBy>dell</cp:lastModifiedBy>
  <cp:revision>106</cp:revision>
  <dcterms:created xsi:type="dcterms:W3CDTF">2009-11-02T12:53:00Z</dcterms:created>
  <dcterms:modified xsi:type="dcterms:W3CDTF">2012-05-14T11:30:41Z</dcterms:modified>
</cp:coreProperties>
</file>