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320" r:id="rId4"/>
    <p:sldId id="321" r:id="rId5"/>
    <p:sldId id="322" r:id="rId6"/>
    <p:sldId id="324" r:id="rId7"/>
    <p:sldId id="323" r:id="rId8"/>
  </p:sldIdLst>
  <p:sldSz cx="9144000" cy="6858000" type="screen4x3"/>
  <p:notesSz cx="6735763" cy="9869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3" autoAdjust="0"/>
    <p:restoredTop sz="94660"/>
  </p:normalViewPr>
  <p:slideViewPr>
    <p:cSldViewPr>
      <p:cViewPr>
        <p:scale>
          <a:sx n="66" d="100"/>
          <a:sy n="66" d="100"/>
        </p:scale>
        <p:origin x="-152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BDCF09-9D4A-4225-8905-1D3831BD548D}" type="datetimeFigureOut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4653C3-A679-4C64-A511-1917D49E8E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E26A46-4449-4CDA-86CA-68350E8E1CC7}" type="datetimeFigureOut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DC16B3-7467-47F7-B482-18E20300C0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8B0F-66A5-417A-B477-9CC8F132FE3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171F3-A57F-4012-9EB5-2C207FCE6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229C-6618-44E8-9A22-FAB2B903326D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BF27-F4F5-4CBC-A8A3-E665F7DBC8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84FD5-E7E9-483A-AA0D-C59D85E3284E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95-F7CA-45E2-8F95-2493BF0052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2D52-0A94-40B5-A0A1-3828479AB48F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3C89-A3EF-40E8-A30D-FA412112D4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4CF3-262A-4797-83B0-F5D4D45E776C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CBE8-101A-4FEF-AC57-F0B9929381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9771-1586-4531-A03D-165E199DDC7F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2209-DDD9-445A-A029-4B53648F7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1C1E-C837-4F0F-A90E-217FC9CB0D94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5CA8-A870-4D01-AC03-17CD60EF01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E54E-07EB-4EE0-A67E-0087B8DC8D4D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B93D-B0B4-4B92-8418-377A73238F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DCF3-10B5-4C4D-9644-5D3FD600C9B1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88F2-061D-4CAB-ADC5-9EDB850E2D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DE1C-59F2-4A02-88A1-279987F8F294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5D7C-0A47-47D6-98FE-F8E324149A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36A6-ADBA-40F1-AA84-68049B8D98DA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9A72-9E43-456C-A665-91C696F333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34C2-4252-4FFF-99BE-E4C805D3E9D9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82CB-C346-4211-998F-6BDBD529A3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5C50C9-09A1-4848-9E6A-C6A7EA709F5C}" type="datetime1">
              <a:rPr lang="fr-FR"/>
              <a:pPr>
                <a:defRPr/>
              </a:pPr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ED244-788D-48D5-974A-16A5D29529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med"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black">
          <a:xfrm>
            <a:off x="357188" y="44624"/>
            <a:ext cx="82153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ar-TN" sz="7200" b="1" dirty="0">
              <a:solidFill>
                <a:srgbClr val="002060"/>
              </a:solidFill>
            </a:endParaRPr>
          </a:p>
          <a:p>
            <a:pPr algn="ctr"/>
            <a:r>
              <a:rPr lang="ar-TN" sz="7200" b="1" dirty="0" smtClean="0">
                <a:solidFill>
                  <a:srgbClr val="002060"/>
                </a:solidFill>
              </a:rPr>
              <a:t>مرسوم عدد </a:t>
            </a:r>
            <a:r>
              <a:rPr lang="ar-TN" sz="7200" b="1" dirty="0" smtClean="0">
                <a:solidFill>
                  <a:srgbClr val="FF0000"/>
                </a:solidFill>
              </a:rPr>
              <a:t>117</a:t>
            </a:r>
            <a:r>
              <a:rPr lang="ar-TN" sz="7200" b="1" dirty="0" smtClean="0">
                <a:solidFill>
                  <a:srgbClr val="002060"/>
                </a:solidFill>
              </a:rPr>
              <a:t> لسنة </a:t>
            </a:r>
            <a:r>
              <a:rPr lang="ar-TN" sz="7200" b="1" dirty="0" smtClean="0">
                <a:solidFill>
                  <a:srgbClr val="FF0000"/>
                </a:solidFill>
              </a:rPr>
              <a:t>2011</a:t>
            </a:r>
            <a:r>
              <a:rPr lang="ar-TN" sz="7200" b="1" dirty="0" smtClean="0">
                <a:solidFill>
                  <a:srgbClr val="002060"/>
                </a:solidFill>
              </a:rPr>
              <a:t> المؤرخ في </a:t>
            </a:r>
            <a:r>
              <a:rPr lang="ar-TN" sz="7200" b="1" dirty="0" smtClean="0">
                <a:solidFill>
                  <a:srgbClr val="FF0000"/>
                </a:solidFill>
              </a:rPr>
              <a:t>05 نوفمبر 2011</a:t>
            </a:r>
            <a:r>
              <a:rPr lang="ar-TN" sz="7200" b="1" dirty="0" smtClean="0">
                <a:solidFill>
                  <a:srgbClr val="002060"/>
                </a:solidFill>
              </a:rPr>
              <a:t> يتعلق بتنظيم إسناد القروض الصغرى</a:t>
            </a:r>
            <a:endParaRPr lang="ar-TN" sz="72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332656"/>
            <a:ext cx="4536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T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إعداد السيد: صالح الذهيبي</a:t>
            </a:r>
            <a:endParaRPr lang="fr-F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2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611560" y="980728"/>
            <a:ext cx="8260953" cy="115212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المساعدة على تمويل المشاريع الصغيرة الهادفة للمساعدة على الإدماج الاقتصادي والاجتماعي وتحسين ظروف العيش  </a:t>
            </a:r>
            <a:endParaRPr lang="fr-FR" sz="3200" b="1" dirty="0"/>
          </a:p>
        </p:txBody>
      </p:sp>
      <p:sp>
        <p:nvSpPr>
          <p:cNvPr id="11" name="Organigramme : Alternative 10"/>
          <p:cNvSpPr/>
          <p:nvPr/>
        </p:nvSpPr>
        <p:spPr>
          <a:xfrm>
            <a:off x="6104135" y="4941168"/>
            <a:ext cx="2716337" cy="144016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err="1" smtClean="0"/>
              <a:t>التأمين </a:t>
            </a:r>
            <a:r>
              <a:rPr lang="ar-TN" sz="3200" b="1" dirty="0" smtClean="0"/>
              <a:t>: يمكن القيام بعمليات تأمين</a:t>
            </a:r>
            <a:endParaRPr lang="fr-FR" sz="3200" b="1" dirty="0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5220072" y="5733256"/>
            <a:ext cx="8840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220072" y="4941168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283968" y="4941168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283968" y="5733256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4283968" y="6525344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Alternative 21"/>
          <p:cNvSpPr/>
          <p:nvPr/>
        </p:nvSpPr>
        <p:spPr>
          <a:xfrm>
            <a:off x="735608" y="4509120"/>
            <a:ext cx="3528393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سمسرة في التأمين</a:t>
            </a:r>
            <a:endParaRPr lang="fr-FR" sz="32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755575" y="5301208"/>
            <a:ext cx="3528393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نواب تأمين</a:t>
            </a:r>
            <a:endParaRPr lang="fr-FR" sz="3200" b="1" dirty="0"/>
          </a:p>
        </p:txBody>
      </p:sp>
      <p:sp>
        <p:nvSpPr>
          <p:cNvPr id="24" name="Organigramme : Alternative 23"/>
          <p:cNvSpPr/>
          <p:nvPr/>
        </p:nvSpPr>
        <p:spPr>
          <a:xfrm>
            <a:off x="755575" y="6093296"/>
            <a:ext cx="3528393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منتجو التأمين على الحياة</a:t>
            </a:r>
            <a:endParaRPr lang="fr-FR" sz="32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5580112" y="116632"/>
            <a:ext cx="3364409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الأهداف 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29" name="Organigramme : Alternative 28"/>
          <p:cNvSpPr/>
          <p:nvPr/>
        </p:nvSpPr>
        <p:spPr>
          <a:xfrm>
            <a:off x="559519" y="3068960"/>
            <a:ext cx="8260953" cy="129614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الأشخاص الطبيعيون المنتمون إلى عائلات معوزة والفئات الضعيفة أو الذين يتقنون مهنة أو حرفة مدرة للدخل </a:t>
            </a:r>
            <a:endParaRPr lang="fr-FR" sz="3200" b="1" dirty="0"/>
          </a:p>
        </p:txBody>
      </p:sp>
      <p:sp>
        <p:nvSpPr>
          <p:cNvPr id="30" name="Organigramme : Alternative 29"/>
          <p:cNvSpPr/>
          <p:nvPr/>
        </p:nvSpPr>
        <p:spPr>
          <a:xfrm>
            <a:off x="5528071" y="2204864"/>
            <a:ext cx="3364409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المستفيدون 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3</a:t>
            </a:fld>
            <a:endParaRPr lang="fr-FR" sz="3200" dirty="0"/>
          </a:p>
        </p:txBody>
      </p:sp>
      <p:sp>
        <p:nvSpPr>
          <p:cNvPr id="8" name="Organigramme : Alternative 7"/>
          <p:cNvSpPr/>
          <p:nvPr/>
        </p:nvSpPr>
        <p:spPr>
          <a:xfrm>
            <a:off x="611560" y="980728"/>
            <a:ext cx="8260953" cy="1152128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لا يمكن لمؤسسات التمويل الصغير قبول الودائع من العموم</a:t>
            </a:r>
            <a:endParaRPr lang="fr-FR" sz="3200" b="1" dirty="0"/>
          </a:p>
        </p:txBody>
      </p:sp>
      <p:sp>
        <p:nvSpPr>
          <p:cNvPr id="22" name="Organigramme : Alternative 21"/>
          <p:cNvSpPr/>
          <p:nvPr/>
        </p:nvSpPr>
        <p:spPr>
          <a:xfrm>
            <a:off x="2411760" y="3140968"/>
            <a:ext cx="6460753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تم تغييب الجامعة والجمعيات</a:t>
            </a:r>
            <a:endParaRPr lang="fr-FR" sz="32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2431727" y="4365104"/>
            <a:ext cx="6460753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لم يقع استشارة الجمعيات</a:t>
            </a:r>
            <a:endParaRPr lang="fr-FR" sz="3200" b="1" dirty="0"/>
          </a:p>
        </p:txBody>
      </p:sp>
      <p:sp>
        <p:nvSpPr>
          <p:cNvPr id="24" name="Organigramme : Alternative 23"/>
          <p:cNvSpPr/>
          <p:nvPr/>
        </p:nvSpPr>
        <p:spPr>
          <a:xfrm>
            <a:off x="2431727" y="5517232"/>
            <a:ext cx="6460753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غياب الأحكام والقرارات التشريعية التي لم </a:t>
            </a:r>
            <a:r>
              <a:rPr lang="ar-TN" sz="3200" b="1" dirty="0" err="1" smtClean="0"/>
              <a:t>تنشر </a:t>
            </a:r>
            <a:r>
              <a:rPr lang="ar-TN" sz="3200" b="1" dirty="0" smtClean="0"/>
              <a:t>(تشريك الجامعة</a:t>
            </a:r>
            <a:r>
              <a:rPr lang="ar-TN" sz="3200" b="1" dirty="0" err="1" smtClean="0"/>
              <a:t>)</a:t>
            </a:r>
            <a:r>
              <a:rPr lang="ar-TN" sz="3200" b="1" dirty="0" smtClean="0"/>
              <a:t> </a:t>
            </a:r>
            <a:endParaRPr lang="fr-FR" sz="32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2843808" y="116632"/>
            <a:ext cx="6100713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الودائع ووسائل الدفع 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30" name="Organigramme : Alternative 29"/>
          <p:cNvSpPr/>
          <p:nvPr/>
        </p:nvSpPr>
        <p:spPr>
          <a:xfrm>
            <a:off x="5528071" y="2204864"/>
            <a:ext cx="3364409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ملاحظات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23" grpId="0" animBg="1"/>
      <p:bldP spid="24" grpId="0" animBg="1"/>
      <p:bldP spid="25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4</a:t>
            </a:fld>
            <a:endParaRPr lang="fr-FR" sz="3200" dirty="0"/>
          </a:p>
        </p:txBody>
      </p:sp>
      <p:sp>
        <p:nvSpPr>
          <p:cNvPr id="22" name="Organigramme : Alternative 21"/>
          <p:cNvSpPr/>
          <p:nvPr/>
        </p:nvSpPr>
        <p:spPr>
          <a:xfrm>
            <a:off x="1763688" y="1772816"/>
            <a:ext cx="7108825" cy="129614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الاتفاقية الإطارية بين الجمعية المهنية لمؤسسات التأمين والجمعية المهنية لمؤسسات التمويل الصغير</a:t>
            </a:r>
            <a:endParaRPr lang="fr-FR" sz="3200" b="1" dirty="0"/>
          </a:p>
        </p:txBody>
      </p:sp>
      <p:sp>
        <p:nvSpPr>
          <p:cNvPr id="23" name="Organigramme : Alternative 22"/>
          <p:cNvSpPr/>
          <p:nvPr/>
        </p:nvSpPr>
        <p:spPr>
          <a:xfrm>
            <a:off x="1691681" y="3212976"/>
            <a:ext cx="7200800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إجراءات منح الترخيص بقرار من وزير المالية</a:t>
            </a:r>
            <a:endParaRPr lang="fr-FR" sz="3200" b="1" dirty="0"/>
          </a:p>
        </p:txBody>
      </p:sp>
      <p:sp>
        <p:nvSpPr>
          <p:cNvPr id="24" name="Organigramme : Alternative 23"/>
          <p:cNvSpPr/>
          <p:nvPr/>
        </p:nvSpPr>
        <p:spPr>
          <a:xfrm>
            <a:off x="1691681" y="4365104"/>
            <a:ext cx="7200800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سلطة الرقابة لم تتكون بعد</a:t>
            </a:r>
            <a:endParaRPr lang="fr-FR" sz="32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1907704" y="116632"/>
            <a:ext cx="7036817" cy="151216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4800" b="1" dirty="0" smtClean="0">
                <a:solidFill>
                  <a:schemeClr val="bg1"/>
                </a:solidFill>
              </a:rPr>
              <a:t>عمليات التأمين الخاضعة لقرار من وزير المالية</a:t>
            </a:r>
            <a:endParaRPr lang="fr-FR" sz="48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9" name="Organigramme : Alternative 8"/>
          <p:cNvSpPr/>
          <p:nvPr/>
        </p:nvSpPr>
        <p:spPr>
          <a:xfrm>
            <a:off x="1691680" y="5589240"/>
            <a:ext cx="7200800" cy="1008112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ضبط إجراءات الاندماج بقرار من وزير المالية</a:t>
            </a:r>
            <a:endParaRPr lang="fr-FR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5</a:t>
            </a:fld>
            <a:endParaRPr lang="fr-FR" sz="3200" dirty="0"/>
          </a:p>
        </p:txBody>
      </p:sp>
      <p:sp>
        <p:nvSpPr>
          <p:cNvPr id="22" name="Organigramme : Alternative 21"/>
          <p:cNvSpPr/>
          <p:nvPr/>
        </p:nvSpPr>
        <p:spPr>
          <a:xfrm>
            <a:off x="35496" y="908720"/>
            <a:ext cx="1728192" cy="129614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النظام السابق</a:t>
            </a:r>
            <a:endParaRPr lang="fr-FR" sz="32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539552" y="116632"/>
            <a:ext cx="8188945" cy="7200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3200" b="1" dirty="0" smtClean="0">
                <a:solidFill>
                  <a:schemeClr val="bg1"/>
                </a:solidFill>
              </a:rPr>
              <a:t>النموذج الذي تقترحه بعض المكاتب الأجنبية </a:t>
            </a:r>
            <a:r>
              <a:rPr lang="fr-FR" altLang="zh-CN" sz="3200" b="1" dirty="0" smtClean="0">
                <a:solidFill>
                  <a:schemeClr val="bg1"/>
                </a:solidFill>
              </a:rPr>
              <a:t>(OXUS)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8" name="Organigramme : Alternative 7"/>
          <p:cNvSpPr/>
          <p:nvPr/>
        </p:nvSpPr>
        <p:spPr>
          <a:xfrm>
            <a:off x="323529" y="2348880"/>
            <a:ext cx="1944215" cy="122413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البنك التونسي للتضامن </a:t>
            </a:r>
          </a:p>
          <a:p>
            <a:pPr algn="ctr" rtl="1">
              <a:defRPr/>
            </a:pPr>
            <a:r>
              <a:rPr lang="ar-TN" sz="20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مصالح مالية وغير مالية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10" name="Organigramme : Alternative 9"/>
          <p:cNvSpPr/>
          <p:nvPr/>
        </p:nvSpPr>
        <p:spPr>
          <a:xfrm>
            <a:off x="323529" y="3717032"/>
            <a:ext cx="1872207" cy="115212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fr-FR" sz="20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280</a:t>
            </a:r>
          </a:p>
          <a:p>
            <a:pPr algn="ctr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جمعية تنموية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107504" y="2132856"/>
            <a:ext cx="0" cy="2088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107504" y="3140968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107504" y="4221088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rganigramme : Alternative 29"/>
          <p:cNvSpPr/>
          <p:nvPr/>
        </p:nvSpPr>
        <p:spPr>
          <a:xfrm>
            <a:off x="2287710" y="908720"/>
            <a:ext cx="2068266" cy="129614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النظام المقترح</a:t>
            </a:r>
            <a:endParaRPr lang="fr-FR" sz="3200" b="1" dirty="0"/>
          </a:p>
        </p:txBody>
      </p:sp>
      <p:sp>
        <p:nvSpPr>
          <p:cNvPr id="32" name="Organigramme : Alternative 31"/>
          <p:cNvSpPr/>
          <p:nvPr/>
        </p:nvSpPr>
        <p:spPr>
          <a:xfrm>
            <a:off x="2575744" y="2348880"/>
            <a:ext cx="1924248" cy="115212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البنك التونسي للتضامن </a:t>
            </a:r>
          </a:p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مصالح مالية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33" name="Organigramme : Alternative 32"/>
          <p:cNvSpPr/>
          <p:nvPr/>
        </p:nvSpPr>
        <p:spPr>
          <a:xfrm>
            <a:off x="2575744" y="3717032"/>
            <a:ext cx="1924248" cy="115212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جمعيات مهنية </a:t>
            </a:r>
          </a:p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مصالح مالية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2339752" y="2132856"/>
            <a:ext cx="19967" cy="3600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2359719" y="3140968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2359719" y="4221088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2339752" y="5733256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Alternative 38"/>
          <p:cNvSpPr/>
          <p:nvPr/>
        </p:nvSpPr>
        <p:spPr>
          <a:xfrm>
            <a:off x="2555776" y="5229200"/>
            <a:ext cx="1924248" cy="115212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solidFill>
                  <a:schemeClr val="dk1"/>
                </a:solidFill>
                <a:latin typeface="Lucida Sans" pitchFamily="34" charset="0"/>
                <a:cs typeface="Arial" charset="0"/>
              </a:rPr>
              <a:t>ما بين 30 و 50 مؤسسة تمويل صغير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6156176" y="980728"/>
            <a:ext cx="2068266" cy="57606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المراحل</a:t>
            </a:r>
            <a:endParaRPr lang="fr-FR" sz="3200" b="1" dirty="0"/>
          </a:p>
        </p:txBody>
      </p:sp>
      <p:sp>
        <p:nvSpPr>
          <p:cNvPr id="41" name="Ellipse 40"/>
          <p:cNvSpPr/>
          <p:nvPr/>
        </p:nvSpPr>
        <p:spPr>
          <a:xfrm>
            <a:off x="8460432" y="1772816"/>
            <a:ext cx="648072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4800" b="1" dirty="0" smtClean="0"/>
              <a:t>1</a:t>
            </a:r>
            <a:endParaRPr lang="fr-FR" sz="4800" b="1" dirty="0"/>
          </a:p>
        </p:txBody>
      </p:sp>
      <p:sp>
        <p:nvSpPr>
          <p:cNvPr id="42" name="Organigramme : Alternative 41"/>
          <p:cNvSpPr/>
          <p:nvPr/>
        </p:nvSpPr>
        <p:spPr>
          <a:xfrm>
            <a:off x="4644008" y="1700808"/>
            <a:ext cx="3724448" cy="7920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إعادة هيكلة جمعيات القروض الصغرى بخلق مؤسسات تمويل صغير وفروع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8460432" y="2708920"/>
            <a:ext cx="648072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4800" b="1" dirty="0" smtClean="0"/>
              <a:t>2</a:t>
            </a:r>
            <a:endParaRPr lang="fr-FR" sz="4800" b="1" dirty="0"/>
          </a:p>
        </p:txBody>
      </p:sp>
      <p:sp>
        <p:nvSpPr>
          <p:cNvPr id="44" name="Organigramme : Alternative 43"/>
          <p:cNvSpPr/>
          <p:nvPr/>
        </p:nvSpPr>
        <p:spPr>
          <a:xfrm>
            <a:off x="4644008" y="2636912"/>
            <a:ext cx="3724448" cy="7920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تدعيم الجامعة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8460432" y="3717032"/>
            <a:ext cx="648072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4800" b="1" dirty="0" smtClean="0"/>
              <a:t>3</a:t>
            </a:r>
            <a:endParaRPr lang="fr-FR" sz="4800" b="1" dirty="0"/>
          </a:p>
        </p:txBody>
      </p:sp>
      <p:sp>
        <p:nvSpPr>
          <p:cNvPr id="46" name="Organigramme : Alternative 45"/>
          <p:cNvSpPr/>
          <p:nvPr/>
        </p:nvSpPr>
        <p:spPr>
          <a:xfrm>
            <a:off x="4644008" y="3645024"/>
            <a:ext cx="3724448" cy="7920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تدعيم البنك التونسي للتضامن وإدخاله في شراكة مع المنظمات الأجنبية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8460432" y="4725144"/>
            <a:ext cx="648072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4800" b="1" dirty="0" smtClean="0"/>
              <a:t>4</a:t>
            </a:r>
            <a:endParaRPr lang="fr-FR" sz="4800" b="1" dirty="0"/>
          </a:p>
        </p:txBody>
      </p:sp>
      <p:sp>
        <p:nvSpPr>
          <p:cNvPr id="48" name="Organigramme : Alternative 47"/>
          <p:cNvSpPr/>
          <p:nvPr/>
        </p:nvSpPr>
        <p:spPr>
          <a:xfrm>
            <a:off x="4644008" y="4653136"/>
            <a:ext cx="3724448" cy="79208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sz="2000" b="1" dirty="0" smtClean="0">
                <a:latin typeface="Lucida Sans" pitchFamily="34" charset="0"/>
                <a:cs typeface="Arial" charset="0"/>
              </a:rPr>
              <a:t>دعم مؤسسات التمويل الصغير</a:t>
            </a:r>
            <a:endParaRPr lang="fr-FR" sz="20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8" grpId="0" animBg="1"/>
      <p:bldP spid="10" grpId="0" animBg="1"/>
      <p:bldP spid="30" grpId="0" animBg="1"/>
      <p:bldP spid="32" grpId="0" animBg="1"/>
      <p:bldP spid="33" grpId="0" animBg="1"/>
      <p:bldP spid="39" grpId="0" animBg="1"/>
      <p:bldP spid="40" grpId="0" animBg="1"/>
      <p:bldP spid="42" grpId="0" animBg="1"/>
      <p:bldP spid="44" grpId="0" animBg="1"/>
      <p:bldP spid="46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5D7C-0A47-47D6-98FE-F8E324149AD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815408" y="0"/>
            <a:ext cx="532859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3200" b="1" dirty="0" smtClean="0">
                <a:solidFill>
                  <a:schemeClr val="bg1"/>
                </a:solidFill>
              </a:rPr>
              <a:t>تخضع مؤسسات التمويل الصغير إلى:</a:t>
            </a:r>
            <a:endParaRPr lang="fr-FR" altLang="zh-CN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0"/>
            <a:ext cx="3636912" cy="49376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000" b="1" dirty="0" err="1" smtClean="0"/>
              <a:t>قانون </a:t>
            </a:r>
            <a:r>
              <a:rPr lang="ar-TN" sz="2000" b="1" dirty="0" smtClean="0"/>
              <a:t>: 64-91 بتاريخ  29/07/1991 </a:t>
            </a:r>
            <a:r>
              <a:rPr lang="fr-FR" sz="2000" b="1" dirty="0" smtClean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404664"/>
            <a:ext cx="3636912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000" b="1" dirty="0" smtClean="0"/>
              <a:t>قانون: 75/2003 بتاريخ 10/12/2003 </a:t>
            </a:r>
            <a:r>
              <a:rPr lang="fr-FR" sz="2000" b="1" dirty="0" smtClean="0"/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764704"/>
            <a:ext cx="3636912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000" b="1" dirty="0" smtClean="0"/>
              <a:t>مرسوم 88-2011 بتاريخ 24/09/2011</a:t>
            </a:r>
            <a:endParaRPr lang="fr-FR" sz="20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76399"/>
                <a:gridCol w="4419601"/>
                <a:gridCol w="3048000"/>
              </a:tblGrid>
              <a:tr h="706661"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smtClean="0"/>
                        <a:t>جمعيات قروض </a:t>
                      </a:r>
                      <a:r>
                        <a:rPr lang="ar-TN" sz="1800" dirty="0" err="1" smtClean="0"/>
                        <a:t>صغيرة </a:t>
                      </a:r>
                      <a:r>
                        <a:rPr lang="ar-TN" sz="1800" dirty="0" smtClean="0"/>
                        <a:t>( اندماج</a:t>
                      </a:r>
                      <a:r>
                        <a:rPr lang="ar-TN" sz="1800" dirty="0" err="1" smtClean="0"/>
                        <a:t>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smtClean="0"/>
                        <a:t>جمعيات مساهمة  أو تفريع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smtClean="0"/>
                        <a:t>شركات خفية الاسم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579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>
                          <a:solidFill>
                            <a:schemeClr val="bg1"/>
                          </a:solidFill>
                        </a:rPr>
                        <a:t>قرار من وزير المالية </a:t>
                      </a:r>
                    </a:p>
                    <a:p>
                      <a:pPr algn="r"/>
                      <a:r>
                        <a:rPr lang="ar-TN" dirty="0" smtClean="0">
                          <a:solidFill>
                            <a:schemeClr val="bg1"/>
                          </a:solidFill>
                        </a:rPr>
                        <a:t>اندماج: تشكيل جمعية جديدة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 من قبل مؤسسات </a:t>
                      </a:r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جمعياتية</a:t>
                      </a:r>
                      <a:endParaRPr lang="ar-TN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رأس </a:t>
                      </a:r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المال 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: 200.000 دينار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>
                          <a:solidFill>
                            <a:schemeClr val="bg1"/>
                          </a:solidFill>
                        </a:rPr>
                        <a:t>200.000 دينار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>
                          <a:solidFill>
                            <a:schemeClr val="bg1"/>
                          </a:solidFill>
                        </a:rPr>
                        <a:t>رأس </a:t>
                      </a:r>
                      <a:r>
                        <a:rPr lang="ar-TN" dirty="0" err="1" smtClean="0">
                          <a:solidFill>
                            <a:schemeClr val="bg1"/>
                          </a:solidFill>
                        </a:rPr>
                        <a:t>المال </a:t>
                      </a:r>
                      <a:r>
                        <a:rPr lang="ar-TN" dirty="0" smtClean="0">
                          <a:solidFill>
                            <a:schemeClr val="bg1"/>
                          </a:solidFill>
                        </a:rPr>
                        <a:t>: 3.000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 م د يحرر ناجزا</a:t>
                      </a:r>
                    </a:p>
                    <a:p>
                      <a:pPr algn="r"/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الشكل 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: شركة خفية الاسم</a:t>
                      </a:r>
                    </a:p>
                    <a:p>
                      <a:pPr algn="r"/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خواص 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+ إمكانية مساهمة جمعيات قروض </a:t>
                      </a:r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صغرى </a:t>
                      </a:r>
                      <a:r>
                        <a:rPr lang="ar-TN" baseline="0" dirty="0" smtClean="0">
                          <a:solidFill>
                            <a:schemeClr val="bg1"/>
                          </a:solidFill>
                        </a:rPr>
                        <a:t>(جمعيات تنموية</a:t>
                      </a:r>
                      <a:r>
                        <a:rPr lang="ar-TN" baseline="0" dirty="0" err="1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516217" y="3761656"/>
            <a:ext cx="158417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شركة التمويل الصغير</a:t>
            </a:r>
          </a:p>
          <a:p>
            <a:pPr algn="ctr"/>
            <a:r>
              <a:rPr lang="ar-TN" dirty="0" smtClean="0">
                <a:solidFill>
                  <a:schemeClr val="bg1"/>
                </a:solidFill>
              </a:rPr>
              <a:t>(ش خ إ</a:t>
            </a:r>
            <a:r>
              <a:rPr lang="ar-TN" dirty="0" err="1" smtClean="0">
                <a:solidFill>
                  <a:schemeClr val="bg1"/>
                </a:solidFill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7884369" y="3401616"/>
            <a:ext cx="720080" cy="43204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7812361" y="5201816"/>
            <a:ext cx="720080" cy="576064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084169" y="5129808"/>
            <a:ext cx="720080" cy="648072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19465866">
            <a:off x="8189249" y="3699263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خواص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58777">
            <a:off x="6237326" y="3149423"/>
            <a:ext cx="15624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جمعيات تنموية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6012161" y="3185592"/>
            <a:ext cx="720080" cy="648072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2843809" y="2609528"/>
            <a:ext cx="9144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 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932041" y="3041576"/>
            <a:ext cx="9144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 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995937" y="2609528"/>
            <a:ext cx="9144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 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835697" y="2969568"/>
            <a:ext cx="9144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 4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9" name="Connecteur droit avec flèche 18"/>
          <p:cNvCxnSpPr>
            <a:stCxn id="22" idx="6"/>
          </p:cNvCxnSpPr>
          <p:nvPr/>
        </p:nvCxnSpPr>
        <p:spPr>
          <a:xfrm flipV="1">
            <a:off x="4644009" y="3329608"/>
            <a:ext cx="1202432" cy="2822004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2" idx="2"/>
            <a:endCxn id="18" idx="2"/>
          </p:cNvCxnSpPr>
          <p:nvPr/>
        </p:nvCxnSpPr>
        <p:spPr>
          <a:xfrm flipH="1" flipV="1">
            <a:off x="1835697" y="3257600"/>
            <a:ext cx="936104" cy="2894012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915817" y="397768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خلق جمعية تنموية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A </a:t>
            </a:r>
            <a:r>
              <a:rPr lang="ar-TN" dirty="0" smtClean="0">
                <a:solidFill>
                  <a:schemeClr val="bg1"/>
                </a:solidFill>
              </a:rPr>
              <a:t>ج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771801" y="5849888"/>
            <a:ext cx="1872208" cy="603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جمعية أم</a:t>
            </a:r>
          </a:p>
          <a:p>
            <a:pPr algn="ctr"/>
            <a:r>
              <a:rPr lang="ar-TN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 </a:t>
            </a:r>
            <a:r>
              <a:rPr lang="ar-TN" dirty="0" smtClean="0">
                <a:solidFill>
                  <a:schemeClr val="bg1"/>
                </a:solidFill>
              </a:rPr>
              <a:t>ج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3" name="Connecteur droit avec flèche 22"/>
          <p:cNvCxnSpPr>
            <a:endCxn id="22" idx="7"/>
          </p:cNvCxnSpPr>
          <p:nvPr/>
        </p:nvCxnSpPr>
        <p:spPr>
          <a:xfrm flipH="1">
            <a:off x="4369830" y="3617640"/>
            <a:ext cx="994260" cy="2320621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4"/>
            <a:endCxn id="22" idx="1"/>
          </p:cNvCxnSpPr>
          <p:nvPr/>
        </p:nvCxnSpPr>
        <p:spPr>
          <a:xfrm>
            <a:off x="2292897" y="3545632"/>
            <a:ext cx="753083" cy="2392629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3851921" y="3185592"/>
            <a:ext cx="576064" cy="7920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5" idx="4"/>
          </p:cNvCxnSpPr>
          <p:nvPr/>
        </p:nvCxnSpPr>
        <p:spPr>
          <a:xfrm>
            <a:off x="3301009" y="3185592"/>
            <a:ext cx="262880" cy="7920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7732105">
            <a:off x="4030427" y="4785654"/>
            <a:ext cx="864096" cy="30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مساهمة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8407473">
            <a:off x="4142404" y="3479506"/>
            <a:ext cx="728630" cy="348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مساهمة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4105909">
            <a:off x="2742497" y="3519099"/>
            <a:ext cx="749073" cy="267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مساهمة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4278602">
            <a:off x="2716176" y="5077357"/>
            <a:ext cx="811068" cy="31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مساهمة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4211012">
            <a:off x="1797945" y="5370908"/>
            <a:ext cx="864096" cy="28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فرع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rot="17786469">
            <a:off x="4898176" y="5289756"/>
            <a:ext cx="864096" cy="298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 smtClean="0">
                <a:solidFill>
                  <a:schemeClr val="bg1"/>
                </a:solidFill>
              </a:rPr>
              <a:t>فرع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20072" y="6453336"/>
            <a:ext cx="3923928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TN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A </a:t>
            </a:r>
            <a:r>
              <a:rPr lang="ar-TN" dirty="0" smtClean="0">
                <a:solidFill>
                  <a:schemeClr val="bg1"/>
                </a:solidFill>
              </a:rPr>
              <a:t>ج</a:t>
            </a:r>
            <a:endParaRPr lang="fr-FR" dirty="0" smtClean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TN" dirty="0" smtClean="0">
                <a:solidFill>
                  <a:schemeClr val="bg1"/>
                </a:solidFill>
              </a:rPr>
              <a:t>: تكوين جمعية جديدة للتمويل الصغير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576" y="6453336"/>
            <a:ext cx="4392488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TN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B </a:t>
            </a:r>
            <a:r>
              <a:rPr lang="ar-TN" dirty="0" smtClean="0">
                <a:solidFill>
                  <a:schemeClr val="bg1"/>
                </a:solidFill>
              </a:rPr>
              <a:t>ج</a:t>
            </a:r>
            <a:endParaRPr lang="fr-FR" dirty="0" smtClean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TN" dirty="0" smtClean="0">
                <a:solidFill>
                  <a:schemeClr val="bg1"/>
                </a:solidFill>
              </a:rPr>
              <a:t>: مساهمة جمعيات في جمعية أم مع تفريع بعض الجمعيات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9009-6B02-48BE-8EFC-F5B7767F0BBF}" type="slidenum">
              <a:rPr lang="fr-FR" sz="3200" smtClean="0"/>
              <a:pPr>
                <a:defRPr/>
              </a:pPr>
              <a:t>7</a:t>
            </a:fld>
            <a:endParaRPr lang="fr-FR" sz="3200" dirty="0"/>
          </a:p>
        </p:txBody>
      </p:sp>
      <p:sp>
        <p:nvSpPr>
          <p:cNvPr id="22" name="Organigramme : Alternative 21"/>
          <p:cNvSpPr/>
          <p:nvPr/>
        </p:nvSpPr>
        <p:spPr>
          <a:xfrm>
            <a:off x="7740352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الهيكل</a:t>
            </a:r>
            <a:endParaRPr lang="fr-FR" sz="3200" b="1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539552" y="116632"/>
            <a:ext cx="8188945" cy="115212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3200" b="1" dirty="0" smtClean="0">
                <a:solidFill>
                  <a:schemeClr val="bg1"/>
                </a:solidFill>
              </a:rPr>
              <a:t>قرار وزير المالية بتاريخ 18 جانفي 2012 المتعلق بتحديد المبلغ الأقصى للقرض الصغير وشروط الإسناد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27" name="Organigramme : Alternative 26"/>
          <p:cNvSpPr/>
          <p:nvPr/>
        </p:nvSpPr>
        <p:spPr>
          <a:xfrm>
            <a:off x="6084168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المبلغ</a:t>
            </a:r>
            <a:endParaRPr lang="fr-FR" sz="3200" b="1" dirty="0"/>
          </a:p>
        </p:txBody>
      </p:sp>
      <p:sp>
        <p:nvSpPr>
          <p:cNvPr id="28" name="Organigramme : Alternative 27"/>
          <p:cNvSpPr/>
          <p:nvPr/>
        </p:nvSpPr>
        <p:spPr>
          <a:xfrm>
            <a:off x="4427984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المدة</a:t>
            </a:r>
            <a:endParaRPr lang="fr-FR" sz="3200" b="1" dirty="0"/>
          </a:p>
        </p:txBody>
      </p:sp>
      <p:sp>
        <p:nvSpPr>
          <p:cNvPr id="31" name="Organigramme : Alternative 30"/>
          <p:cNvSpPr/>
          <p:nvPr/>
        </p:nvSpPr>
        <p:spPr>
          <a:xfrm>
            <a:off x="1187624" y="1556792"/>
            <a:ext cx="1728192" cy="576064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smtClean="0"/>
              <a:t>النسبة</a:t>
            </a:r>
            <a:endParaRPr lang="fr-FR" sz="3200" b="1" dirty="0"/>
          </a:p>
        </p:txBody>
      </p:sp>
      <p:sp>
        <p:nvSpPr>
          <p:cNvPr id="37" name="Accolade fermante 36"/>
          <p:cNvSpPr/>
          <p:nvPr/>
        </p:nvSpPr>
        <p:spPr>
          <a:xfrm rot="16200000">
            <a:off x="1979712" y="548680"/>
            <a:ext cx="216024" cy="3384376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2987824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تمويل دولي</a:t>
            </a:r>
            <a:endParaRPr lang="fr-FR" sz="2400" b="1" dirty="0"/>
          </a:p>
        </p:txBody>
      </p:sp>
      <p:sp>
        <p:nvSpPr>
          <p:cNvPr id="50" name="Organigramme : Alternative 49"/>
          <p:cNvSpPr/>
          <p:nvPr/>
        </p:nvSpPr>
        <p:spPr>
          <a:xfrm>
            <a:off x="1475656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عمولة دراسات</a:t>
            </a:r>
            <a:endParaRPr lang="fr-FR" sz="2400" b="1" dirty="0"/>
          </a:p>
        </p:txBody>
      </p:sp>
      <p:sp>
        <p:nvSpPr>
          <p:cNvPr id="51" name="Organigramme : Alternative 50"/>
          <p:cNvSpPr/>
          <p:nvPr/>
        </p:nvSpPr>
        <p:spPr>
          <a:xfrm>
            <a:off x="0" y="2348880"/>
            <a:ext cx="1224136" cy="720080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الفائدة </a:t>
            </a:r>
            <a:r>
              <a:rPr lang="ar-TN" sz="2400" b="1" dirty="0" err="1" smtClean="0"/>
              <a:t>المشطة</a:t>
            </a:r>
            <a:endParaRPr lang="fr-FR" sz="2400" b="1" dirty="0"/>
          </a:p>
        </p:txBody>
      </p:sp>
      <p:sp>
        <p:nvSpPr>
          <p:cNvPr id="52" name="Organigramme : Alternative 51"/>
          <p:cNvSpPr/>
          <p:nvPr/>
        </p:nvSpPr>
        <p:spPr>
          <a:xfrm>
            <a:off x="7452320" y="3212976"/>
            <a:ext cx="1656184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3200" b="1" dirty="0" smtClean="0">
                <a:solidFill>
                  <a:schemeClr val="bg1"/>
                </a:solidFill>
              </a:rPr>
              <a:t>الجمعيات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56" name="Organigramme : Alternative 55"/>
          <p:cNvSpPr/>
          <p:nvPr/>
        </p:nvSpPr>
        <p:spPr>
          <a:xfrm>
            <a:off x="5868144" y="3212976"/>
            <a:ext cx="1440160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err="1" smtClean="0"/>
              <a:t>5000د</a:t>
            </a:r>
            <a:endParaRPr lang="fr-FR" sz="3200" b="1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4427984" y="32129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3 سنوات</a:t>
            </a:r>
            <a:endParaRPr lang="fr-FR" sz="2400" b="1" dirty="0"/>
          </a:p>
        </p:txBody>
      </p:sp>
      <p:sp>
        <p:nvSpPr>
          <p:cNvPr id="58" name="Organigramme : Alternative 57"/>
          <p:cNvSpPr/>
          <p:nvPr/>
        </p:nvSpPr>
        <p:spPr>
          <a:xfrm>
            <a:off x="3059832" y="32129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+5%</a:t>
            </a:r>
            <a:endParaRPr lang="fr-FR" sz="2400" b="1" dirty="0"/>
          </a:p>
        </p:txBody>
      </p:sp>
      <p:sp>
        <p:nvSpPr>
          <p:cNvPr id="59" name="Organigramme : Alternative 58"/>
          <p:cNvSpPr/>
          <p:nvPr/>
        </p:nvSpPr>
        <p:spPr>
          <a:xfrm>
            <a:off x="1475656" y="32129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2,5</a:t>
            </a:r>
            <a:endParaRPr lang="fr-FR" sz="2400" b="1" dirty="0"/>
          </a:p>
        </p:txBody>
      </p:sp>
      <p:sp>
        <p:nvSpPr>
          <p:cNvPr id="60" name="Organigramme : Alternative 59"/>
          <p:cNvSpPr/>
          <p:nvPr/>
        </p:nvSpPr>
        <p:spPr>
          <a:xfrm>
            <a:off x="35496" y="32129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&lt;</a:t>
            </a:r>
            <a:endParaRPr lang="fr-FR" sz="2400" b="1" dirty="0"/>
          </a:p>
        </p:txBody>
      </p:sp>
      <p:sp>
        <p:nvSpPr>
          <p:cNvPr id="66" name="Organigramme : Alternative 65"/>
          <p:cNvSpPr/>
          <p:nvPr/>
        </p:nvSpPr>
        <p:spPr>
          <a:xfrm>
            <a:off x="5868144" y="4005064"/>
            <a:ext cx="1440160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err="1" smtClean="0"/>
              <a:t>10000د</a:t>
            </a:r>
            <a:endParaRPr lang="fr-FR" sz="3200" b="1" dirty="0"/>
          </a:p>
        </p:txBody>
      </p:sp>
      <p:sp>
        <p:nvSpPr>
          <p:cNvPr id="67" name="Organigramme : Alternative 66"/>
          <p:cNvSpPr/>
          <p:nvPr/>
        </p:nvSpPr>
        <p:spPr>
          <a:xfrm>
            <a:off x="4427984" y="4005064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3 سنوات</a:t>
            </a:r>
            <a:endParaRPr lang="fr-FR" sz="2400" b="1" dirty="0"/>
          </a:p>
        </p:txBody>
      </p:sp>
      <p:sp>
        <p:nvSpPr>
          <p:cNvPr id="68" name="Organigramme : Alternative 67"/>
          <p:cNvSpPr/>
          <p:nvPr/>
        </p:nvSpPr>
        <p:spPr>
          <a:xfrm>
            <a:off x="7452320" y="5013176"/>
            <a:ext cx="1656184" cy="7920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TN" altLang="zh-CN" sz="3200" b="1" dirty="0" smtClean="0">
                <a:solidFill>
                  <a:schemeClr val="bg1"/>
                </a:solidFill>
              </a:rPr>
              <a:t>الشركات</a:t>
            </a:r>
            <a:endParaRPr lang="fr-FR" sz="3200" b="1" dirty="0">
              <a:solidFill>
                <a:schemeClr val="dk1"/>
              </a:solidFill>
              <a:latin typeface="Lucida Sans" pitchFamily="34" charset="0"/>
              <a:cs typeface="Arial" charset="0"/>
            </a:endParaRPr>
          </a:p>
        </p:txBody>
      </p:sp>
      <p:sp>
        <p:nvSpPr>
          <p:cNvPr id="69" name="Organigramme : Alternative 68"/>
          <p:cNvSpPr/>
          <p:nvPr/>
        </p:nvSpPr>
        <p:spPr>
          <a:xfrm>
            <a:off x="5868144" y="5013176"/>
            <a:ext cx="1440160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err="1" smtClean="0"/>
              <a:t>20000د</a:t>
            </a:r>
            <a:endParaRPr lang="fr-FR" sz="3200" b="1" dirty="0"/>
          </a:p>
        </p:txBody>
      </p:sp>
      <p:sp>
        <p:nvSpPr>
          <p:cNvPr id="70" name="Organigramme : Alternative 69"/>
          <p:cNvSpPr/>
          <p:nvPr/>
        </p:nvSpPr>
        <p:spPr>
          <a:xfrm>
            <a:off x="4427984" y="50131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5 سنوات</a:t>
            </a:r>
            <a:endParaRPr lang="fr-FR" sz="2400" b="1" dirty="0"/>
          </a:p>
        </p:txBody>
      </p:sp>
      <p:sp>
        <p:nvSpPr>
          <p:cNvPr id="71" name="Organigramme : Alternative 70"/>
          <p:cNvSpPr/>
          <p:nvPr/>
        </p:nvSpPr>
        <p:spPr>
          <a:xfrm>
            <a:off x="3059832" y="50131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err="1" smtClean="0"/>
              <a:t>-</a:t>
            </a:r>
            <a:endParaRPr lang="fr-FR" sz="2400" b="1" dirty="0"/>
          </a:p>
        </p:txBody>
      </p:sp>
      <p:sp>
        <p:nvSpPr>
          <p:cNvPr id="72" name="Organigramme : Alternative 71"/>
          <p:cNvSpPr/>
          <p:nvPr/>
        </p:nvSpPr>
        <p:spPr>
          <a:xfrm>
            <a:off x="1475656" y="50131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2,5</a:t>
            </a:r>
            <a:endParaRPr lang="fr-FR" sz="2400" b="1" dirty="0"/>
          </a:p>
        </p:txBody>
      </p:sp>
      <p:sp>
        <p:nvSpPr>
          <p:cNvPr id="73" name="Organigramme : Alternative 72"/>
          <p:cNvSpPr/>
          <p:nvPr/>
        </p:nvSpPr>
        <p:spPr>
          <a:xfrm>
            <a:off x="35496" y="5013176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&lt;</a:t>
            </a:r>
            <a:endParaRPr lang="fr-FR" sz="2400" b="1" dirty="0"/>
          </a:p>
        </p:txBody>
      </p:sp>
      <p:sp>
        <p:nvSpPr>
          <p:cNvPr id="74" name="Organigramme : Alternative 73"/>
          <p:cNvSpPr/>
          <p:nvPr/>
        </p:nvSpPr>
        <p:spPr>
          <a:xfrm>
            <a:off x="5868144" y="5805264"/>
            <a:ext cx="1440160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3200" b="1" dirty="0" err="1" smtClean="0"/>
              <a:t>3000د</a:t>
            </a:r>
            <a:endParaRPr lang="fr-FR" sz="3200" b="1" dirty="0"/>
          </a:p>
        </p:txBody>
      </p:sp>
      <p:sp>
        <p:nvSpPr>
          <p:cNvPr id="75" name="Organigramme : Alternative 74"/>
          <p:cNvSpPr/>
          <p:nvPr/>
        </p:nvSpPr>
        <p:spPr>
          <a:xfrm>
            <a:off x="4427984" y="5805264"/>
            <a:ext cx="1224136" cy="72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2400" b="1" dirty="0" smtClean="0"/>
              <a:t>5 سنوات</a:t>
            </a:r>
            <a:endParaRPr lang="fr-FR" sz="2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28" grpId="0" animBg="1"/>
      <p:bldP spid="31" grpId="0" animBg="1"/>
      <p:bldP spid="37" grpId="0" animBg="1"/>
      <p:bldP spid="49" grpId="0" animBg="1"/>
      <p:bldP spid="50" grpId="0" animBg="1"/>
      <p:bldP spid="51" grpId="0" animBg="1"/>
      <p:bldP spid="52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1139</TotalTime>
  <Words>401</Words>
  <Application>Microsoft Office PowerPoint</Application>
  <PresentationFormat>Affichage à l'écran (4:3)</PresentationFormat>
  <Paragraphs>115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HATEM</dc:creator>
  <cp:lastModifiedBy>dell</cp:lastModifiedBy>
  <cp:revision>118</cp:revision>
  <dcterms:created xsi:type="dcterms:W3CDTF">2009-11-02T12:53:00Z</dcterms:created>
  <dcterms:modified xsi:type="dcterms:W3CDTF">2012-05-14T11:30:53Z</dcterms:modified>
</cp:coreProperties>
</file>